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307" r:id="rId2"/>
    <p:sldId id="260" r:id="rId3"/>
    <p:sldId id="373" r:id="rId4"/>
    <p:sldId id="376" r:id="rId5"/>
    <p:sldId id="380" r:id="rId6"/>
    <p:sldId id="363" r:id="rId7"/>
    <p:sldId id="381" r:id="rId8"/>
    <p:sldId id="361" r:id="rId9"/>
    <p:sldId id="382" r:id="rId10"/>
    <p:sldId id="364" r:id="rId11"/>
    <p:sldId id="383" r:id="rId12"/>
    <p:sldId id="362" r:id="rId13"/>
    <p:sldId id="378" r:id="rId14"/>
    <p:sldId id="379" r:id="rId15"/>
    <p:sldId id="385" r:id="rId16"/>
    <p:sldId id="377" r:id="rId17"/>
    <p:sldId id="375" r:id="rId18"/>
    <p:sldId id="304"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A21832"/>
    <a:srgbClr val="80008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13" autoAdjust="0"/>
    <p:restoredTop sz="75766" autoAdjust="0"/>
  </p:normalViewPr>
  <p:slideViewPr>
    <p:cSldViewPr snapToGrid="0" snapToObjects="1">
      <p:cViewPr>
        <p:scale>
          <a:sx n="100" d="100"/>
          <a:sy n="100" d="100"/>
        </p:scale>
        <p:origin x="-1712" y="-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DE7EDB-9141-0448-9285-5E8AA4FB825A}" type="datetimeFigureOut">
              <a:rPr lang="en-US" smtClean="0"/>
              <a:pPr/>
              <a:t>7/30/15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9AF80C-6D45-5242-9A54-27E56B59EB7A}" type="slidenum">
              <a:rPr lang="en-US" smtClean="0"/>
              <a:pPr/>
              <a:t>‹#›</a:t>
            </a:fld>
            <a:endParaRPr lang="en-US"/>
          </a:p>
        </p:txBody>
      </p:sp>
    </p:spTree>
    <p:extLst>
      <p:ext uri="{BB962C8B-B14F-4D97-AF65-F5344CB8AC3E}">
        <p14:creationId xmlns:p14="http://schemas.microsoft.com/office/powerpoint/2010/main" val="413170029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1" smtClean="0"/>
              <a:t>Good</a:t>
            </a:r>
            <a:r>
              <a:rPr lang="en-US" b="1" baseline="0" smtClean="0"/>
              <a:t> morning ladies and Gentleman. </a:t>
            </a:r>
          </a:p>
          <a:p>
            <a:pPr algn="just"/>
            <a:endParaRPr lang="en-US" b="1" baseline="0" smtClean="0"/>
          </a:p>
          <a:p>
            <a:pPr algn="just"/>
            <a:r>
              <a:rPr lang="en-US" b="1" baseline="0" smtClean="0"/>
              <a:t>My name is Zaw Min and Thank you all for coming.</a:t>
            </a:r>
          </a:p>
          <a:p>
            <a:pPr algn="just"/>
            <a:endParaRPr lang="en-US" b="1" baseline="0" smtClean="0"/>
          </a:p>
          <a:p>
            <a:pPr algn="just"/>
            <a:r>
              <a:rPr lang="en-US" b="1" baseline="0" smtClean="0"/>
              <a:t>Today I am here on behalf of Small Hydro Power Association Myanmar (SHPAM) </a:t>
            </a:r>
          </a:p>
          <a:p>
            <a:pPr algn="just"/>
            <a:endParaRPr lang="en-US" b="1" baseline="0" smtClean="0"/>
          </a:p>
          <a:p>
            <a:pPr algn="just"/>
            <a:r>
              <a:rPr lang="en-US" b="1" baseline="0" smtClean="0"/>
              <a:t>And to present you about Advancing Mini-hydropower in Myanmar Towards Sustainable Energy 4 all. Challenges and Opportunities</a:t>
            </a:r>
            <a:endParaRPr lang="en-US" b="1"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1</a:t>
            </a:fld>
            <a:endParaRPr lang="en-US"/>
          </a:p>
        </p:txBody>
      </p:sp>
    </p:spTree>
    <p:extLst>
      <p:ext uri="{BB962C8B-B14F-4D97-AF65-F5344CB8AC3E}">
        <p14:creationId xmlns:p14="http://schemas.microsoft.com/office/powerpoint/2010/main" val="2356709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dirty="0" smtClean="0"/>
              <a:t>	</a:t>
            </a:r>
            <a:r>
              <a:rPr lang="en-US" b="1" dirty="0" err="1" smtClean="0"/>
              <a:t>Kyaw</a:t>
            </a:r>
            <a:r>
              <a:rPr lang="en-US" b="1" dirty="0" smtClean="0"/>
              <a:t> </a:t>
            </a:r>
            <a:r>
              <a:rPr lang="en-US" b="1" dirty="0" err="1" smtClean="0"/>
              <a:t>Soe</a:t>
            </a:r>
            <a:r>
              <a:rPr lang="en-US" b="1" dirty="0" smtClean="0"/>
              <a:t> Win Hydropower</a:t>
            </a:r>
            <a:r>
              <a:rPr lang="en-US" b="1" baseline="0" dirty="0" smtClean="0"/>
              <a:t> Electric enterprise was established in 1990, </a:t>
            </a:r>
          </a:p>
          <a:p>
            <a:pPr algn="ctr"/>
            <a:r>
              <a:rPr lang="en-US" b="1" baseline="0" dirty="0" smtClean="0"/>
              <a:t>manufacturing many Pico-hydropower plants since then.</a:t>
            </a:r>
          </a:p>
          <a:p>
            <a:pPr algn="ctr"/>
            <a:r>
              <a:rPr lang="en-US" b="1" baseline="0" dirty="0" smtClean="0"/>
              <a:t>	Starting from 1999 KSW enterprise manufactured micro and mini hydro plant and repairing service.	</a:t>
            </a:r>
          </a:p>
          <a:p>
            <a:pPr algn="ctr"/>
            <a:r>
              <a:rPr lang="en-US" b="1" baseline="0" dirty="0" smtClean="0"/>
              <a:t>	In 2014, Mega Myanmar Energy Co., Ltd. was established and tried to distribute and sell the </a:t>
            </a:r>
          </a:p>
          <a:p>
            <a:pPr algn="ctr"/>
            <a:r>
              <a:rPr lang="en-US" b="1" baseline="0" dirty="0" smtClean="0"/>
              <a:t>Hydropower energy among off grid areas.</a:t>
            </a:r>
            <a:endParaRPr lang="en-US" b="1"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12</a:t>
            </a:fld>
            <a:endParaRPr lang="en-US"/>
          </a:p>
        </p:txBody>
      </p:sp>
    </p:spTree>
    <p:extLst>
      <p:ext uri="{BB962C8B-B14F-4D97-AF65-F5344CB8AC3E}">
        <p14:creationId xmlns:p14="http://schemas.microsoft.com/office/powerpoint/2010/main" val="3376430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13</a:t>
            </a:fld>
            <a:endParaRPr lang="en-US"/>
          </a:p>
        </p:txBody>
      </p:sp>
    </p:spTree>
    <p:extLst>
      <p:ext uri="{BB962C8B-B14F-4D97-AF65-F5344CB8AC3E}">
        <p14:creationId xmlns:p14="http://schemas.microsoft.com/office/powerpoint/2010/main" val="1622245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14</a:t>
            </a:fld>
            <a:endParaRPr lang="en-US"/>
          </a:p>
        </p:txBody>
      </p:sp>
    </p:spTree>
    <p:extLst>
      <p:ext uri="{BB962C8B-B14F-4D97-AF65-F5344CB8AC3E}">
        <p14:creationId xmlns:p14="http://schemas.microsoft.com/office/powerpoint/2010/main" val="1622245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 the challenges from mini hydropower projects can be organized three categories: financial, regulatory, and technical. Though this list is not comprehensive, there are several important points that I would like to highlight:</a:t>
            </a:r>
          </a:p>
          <a:p>
            <a:endParaRPr lang="en-US" sz="1200" kern="1200" dirty="0" smtClean="0">
              <a:solidFill>
                <a:schemeClr val="tx1"/>
              </a:solidFill>
              <a:effectLst/>
              <a:latin typeface="+mn-lt"/>
              <a:ea typeface="+mn-ea"/>
              <a:cs typeface="+mn-cs"/>
            </a:endParaRPr>
          </a:p>
          <a:p>
            <a:r>
              <a:rPr lang="en-US" sz="1200" kern="1200" dirty="0" smtClean="0">
                <a:solidFill>
                  <a:srgbClr val="0000FF"/>
                </a:solidFill>
                <a:effectLst/>
                <a:latin typeface="+mn-lt"/>
                <a:ea typeface="+mn-ea"/>
                <a:cs typeface="+mn-cs"/>
              </a:rPr>
              <a:t>In the financial column:</a:t>
            </a:r>
            <a:br>
              <a:rPr lang="en-US" sz="1200" kern="1200" dirty="0" smtClean="0">
                <a:solidFill>
                  <a:srgbClr val="0000FF"/>
                </a:solidFill>
                <a:effectLst/>
                <a:latin typeface="+mn-lt"/>
                <a:ea typeface="+mn-ea"/>
                <a:cs typeface="+mn-cs"/>
              </a:rPr>
            </a:br>
            <a:r>
              <a:rPr lang="en-US" sz="1200" kern="1200" dirty="0" smtClean="0">
                <a:solidFill>
                  <a:schemeClr val="tx1"/>
                </a:solidFill>
                <a:effectLst/>
                <a:latin typeface="+mn-lt"/>
                <a:ea typeface="+mn-ea"/>
                <a:cs typeface="+mn-cs"/>
              </a:rPr>
              <a:t>We are still lacking direct financial backing from banks and we are being constrained by the short allotted time frame for project commissioning.</a:t>
            </a:r>
          </a:p>
          <a:p>
            <a:endParaRPr lang="en-US" sz="1200" kern="1200" dirty="0" smtClean="0">
              <a:solidFill>
                <a:schemeClr val="tx1"/>
              </a:solidFill>
              <a:effectLst/>
              <a:latin typeface="+mn-lt"/>
              <a:ea typeface="+mn-ea"/>
              <a:cs typeface="+mn-cs"/>
            </a:endParaRPr>
          </a:p>
          <a:p>
            <a:r>
              <a:rPr lang="en-US" sz="1200" kern="1200" dirty="0" smtClean="0">
                <a:solidFill>
                  <a:srgbClr val="A21832"/>
                </a:solidFill>
                <a:effectLst/>
                <a:latin typeface="+mn-lt"/>
                <a:ea typeface="+mn-ea"/>
                <a:cs typeface="+mn-cs"/>
              </a:rPr>
              <a:t>In the regulatory column:</a:t>
            </a:r>
            <a:r>
              <a:rPr lang="en-US" sz="1200" kern="1200" dirty="0" smtClean="0">
                <a:solidFill>
                  <a:schemeClr val="accent6">
                    <a:lumMod val="75000"/>
                  </a:schemeClr>
                </a:solidFill>
                <a:effectLst/>
                <a:latin typeface="+mn-lt"/>
                <a:ea typeface="+mn-ea"/>
                <a:cs typeface="+mn-cs"/>
              </a:rPr>
              <a:t/>
            </a:r>
            <a:br>
              <a:rPr lang="en-US" sz="1200" kern="1200" dirty="0" smtClean="0">
                <a:solidFill>
                  <a:schemeClr val="accent6">
                    <a:lumMod val="75000"/>
                  </a:schemeClr>
                </a:solidFill>
                <a:effectLst/>
                <a:latin typeface="+mn-lt"/>
                <a:ea typeface="+mn-ea"/>
                <a:cs typeface="+mn-cs"/>
              </a:rPr>
            </a:br>
            <a:r>
              <a:rPr lang="en-US" sz="1200" kern="1200" dirty="0" smtClean="0">
                <a:solidFill>
                  <a:schemeClr val="tx1"/>
                </a:solidFill>
                <a:effectLst/>
                <a:latin typeface="+mn-lt"/>
                <a:ea typeface="+mn-ea"/>
                <a:cs typeface="+mn-cs"/>
              </a:rPr>
              <a:t>There is a lack of involvement from stakeholders, which is made worse by an unclear regulatory procedure for when the grid arrives and an unclear NEP support system for private developers.</a:t>
            </a:r>
          </a:p>
          <a:p>
            <a:endParaRPr lang="en-US" sz="1200" kern="1200" dirty="0" smtClean="0">
              <a:solidFill>
                <a:schemeClr val="tx1"/>
              </a:solidFill>
              <a:effectLst/>
              <a:latin typeface="+mn-lt"/>
              <a:ea typeface="+mn-ea"/>
              <a:cs typeface="+mn-cs"/>
            </a:endParaRPr>
          </a:p>
          <a:p>
            <a:r>
              <a:rPr lang="en-US" sz="1200" kern="1200" dirty="0" smtClean="0">
                <a:solidFill>
                  <a:srgbClr val="800080"/>
                </a:solidFill>
                <a:effectLst/>
                <a:latin typeface="+mn-lt"/>
                <a:ea typeface="+mn-ea"/>
                <a:cs typeface="+mn-cs"/>
              </a:rPr>
              <a:t>In the technical column:</a:t>
            </a:r>
            <a:br>
              <a:rPr lang="en-US" sz="1200" kern="1200" dirty="0" smtClean="0">
                <a:solidFill>
                  <a:srgbClr val="800080"/>
                </a:solidFill>
                <a:effectLst/>
                <a:latin typeface="+mn-lt"/>
                <a:ea typeface="+mn-ea"/>
                <a:cs typeface="+mn-cs"/>
              </a:rPr>
            </a:br>
            <a:r>
              <a:rPr lang="en-US" sz="1200" kern="1200" dirty="0" smtClean="0">
                <a:solidFill>
                  <a:schemeClr val="tx1"/>
                </a:solidFill>
                <a:effectLst/>
                <a:latin typeface="+mn-lt"/>
                <a:ea typeface="+mn-ea"/>
                <a:cs typeface="+mn-cs"/>
              </a:rPr>
              <a:t>A lack of resource survey data and a lack of consumer awareness create conditions that restrict a potential project pipeline for the sector.”</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Let me know what you think!</a:t>
            </a:r>
          </a:p>
          <a:p>
            <a:pPr marL="0" indent="0">
              <a:buNone/>
            </a:pPr>
            <a:endParaRPr lang="en-US" dirty="0" smtClean="0"/>
          </a:p>
          <a:p>
            <a:pPr marL="0" marR="0" indent="0" algn="ctr" defTabSz="457200" rtl="0" eaLnBrk="1" fontAlgn="auto" latinLnBrk="0" hangingPunct="1">
              <a:lnSpc>
                <a:spcPct val="100000"/>
              </a:lnSpc>
              <a:spcBef>
                <a:spcPts val="0"/>
              </a:spcBef>
              <a:spcAft>
                <a:spcPts val="0"/>
              </a:spcAft>
              <a:buClrTx/>
              <a:buSzTx/>
              <a:buFont typeface="+mj-lt"/>
              <a:buNone/>
              <a:tabLst/>
              <a:defRPr/>
            </a:pPr>
            <a:r>
              <a:rPr lang="en-US" b="1" dirty="0" smtClean="0"/>
              <a:t>1.It</a:t>
            </a:r>
            <a:r>
              <a:rPr lang="en-US" b="1" baseline="0" dirty="0" smtClean="0"/>
              <a:t> will be smooth if we carry out the implementing projects with the permission of local authority.</a:t>
            </a:r>
          </a:p>
          <a:p>
            <a:pPr marL="0" indent="0" algn="ctr">
              <a:buFont typeface="+mj-lt"/>
              <a:buNone/>
            </a:pPr>
            <a:endParaRPr lang="en-US" b="1" baseline="0" dirty="0" smtClean="0"/>
          </a:p>
          <a:p>
            <a:pPr marL="0" indent="0" algn="ctr">
              <a:buFont typeface="+mj-lt"/>
              <a:buNone/>
            </a:pPr>
            <a:r>
              <a:rPr lang="en-US" b="1" baseline="0" dirty="0" smtClean="0"/>
              <a:t>2.We expect early adoption of hydropower projects in order to get more time implementing projects.</a:t>
            </a:r>
          </a:p>
          <a:p>
            <a:pPr marL="0" indent="0" algn="ctr">
              <a:buFont typeface="+mj-lt"/>
              <a:buNone/>
            </a:pPr>
            <a:r>
              <a:rPr lang="en-US" b="1" baseline="0" dirty="0" smtClean="0"/>
              <a:t> We need more time to do feasibility study for project proposal</a:t>
            </a:r>
          </a:p>
          <a:p>
            <a:pPr marL="0" indent="0" algn="ctr">
              <a:buFont typeface="+mj-lt"/>
              <a:buNone/>
            </a:pPr>
            <a:r>
              <a:rPr lang="en-US" b="1" baseline="0" dirty="0" smtClean="0"/>
              <a:t>And I think it should be considered depending on the variety of conditions.</a:t>
            </a:r>
          </a:p>
          <a:p>
            <a:pPr marL="0" indent="0" algn="ctr">
              <a:buFont typeface="+mj-lt"/>
              <a:buNone/>
            </a:pPr>
            <a:endParaRPr lang="en-US" b="1" baseline="0" dirty="0" smtClean="0"/>
          </a:p>
          <a:p>
            <a:pPr marL="0" indent="0" algn="ctr">
              <a:buFont typeface="+mj-lt"/>
              <a:buNone/>
            </a:pPr>
            <a:r>
              <a:rPr lang="en-US" b="1" baseline="0" dirty="0" smtClean="0"/>
              <a:t>3.We have found the confusing formalities in feasibility study, tendering process and project proposal in financial support.</a:t>
            </a:r>
          </a:p>
          <a:p>
            <a:pPr marL="0" indent="0" algn="ctr">
              <a:buFont typeface="+mj-lt"/>
              <a:buNone/>
            </a:pPr>
            <a:endParaRPr lang="en-US" b="1" baseline="0" dirty="0" smtClean="0"/>
          </a:p>
          <a:p>
            <a:pPr marL="0" indent="0" algn="ctr">
              <a:buFont typeface="+mj-lt"/>
              <a:buNone/>
            </a:pPr>
            <a:r>
              <a:rPr lang="en-US" b="1" baseline="0" dirty="0" smtClean="0"/>
              <a:t>4. We should consider the cost of the project depending on the variety of situations, such as ---</a:t>
            </a:r>
          </a:p>
          <a:p>
            <a:pPr marL="0" indent="0" algn="ctr">
              <a:buFont typeface="+mj-lt"/>
              <a:buNone/>
            </a:pPr>
            <a:r>
              <a:rPr lang="en-US" b="1" baseline="0" dirty="0" smtClean="0"/>
              <a:t>	- the present scope of water resources and conditions</a:t>
            </a:r>
          </a:p>
          <a:p>
            <a:pPr marL="0" indent="0" algn="ctr">
              <a:buFont typeface="+mj-lt"/>
              <a:buNone/>
            </a:pPr>
            <a:r>
              <a:rPr lang="en-US" b="1" baseline="0" dirty="0" smtClean="0"/>
              <a:t>	- the transportation and social economy in each local</a:t>
            </a:r>
          </a:p>
          <a:p>
            <a:pPr marL="0" indent="0" algn="ctr">
              <a:buFont typeface="+mj-lt"/>
              <a:buNone/>
            </a:pPr>
            <a:r>
              <a:rPr lang="en-US" b="1" baseline="0" dirty="0" smtClean="0"/>
              <a:t>	- the installation of electric cable, the design of hydropower plant in implementing the hydropower scheme etc….</a:t>
            </a:r>
          </a:p>
          <a:p>
            <a:pPr marL="0" indent="0" algn="ctr">
              <a:buFont typeface="+mj-lt"/>
              <a:buNone/>
            </a:pPr>
            <a:endParaRPr lang="en-US" b="1" baseline="0" dirty="0" smtClean="0"/>
          </a:p>
          <a:p>
            <a:pPr marL="0" indent="0" algn="ctr">
              <a:buFont typeface="+mj-lt"/>
              <a:buNone/>
            </a:pPr>
            <a:r>
              <a:rPr lang="en-US" b="1" baseline="0" dirty="0" smtClean="0"/>
              <a:t>5. And also, we didn’t find how we can get support for association members’ capacity building.</a:t>
            </a:r>
          </a:p>
          <a:p>
            <a:pPr marL="0" indent="0" algn="ctr">
              <a:buFont typeface="+mj-lt"/>
              <a:buNone/>
            </a:pPr>
            <a:endParaRPr lang="en-US" b="1" baseline="0" dirty="0" smtClean="0"/>
          </a:p>
          <a:p>
            <a:pPr marL="0" indent="0" algn="ctr">
              <a:buFont typeface="+mj-lt"/>
              <a:buNone/>
            </a:pPr>
            <a:r>
              <a:rPr lang="en-US" b="1" baseline="0" dirty="0" smtClean="0"/>
              <a:t>6. We didn’t find any clear rules and regulations about how to link with the National grid </a:t>
            </a:r>
          </a:p>
          <a:p>
            <a:pPr marL="0" indent="0" algn="ctr">
              <a:buFont typeface="+mj-lt"/>
              <a:buNone/>
            </a:pPr>
            <a:r>
              <a:rPr lang="en-US" b="1" baseline="0" dirty="0" smtClean="0"/>
              <a:t>to carry out the prospect when it comes into operations while the present operating micro, mini and </a:t>
            </a:r>
          </a:p>
          <a:p>
            <a:pPr marL="0" indent="0" algn="ctr">
              <a:buFont typeface="+mj-lt"/>
              <a:buNone/>
            </a:pPr>
            <a:r>
              <a:rPr lang="en-US" b="1" baseline="0" dirty="0" smtClean="0"/>
              <a:t>small hydropower or with the micro, mini and small hydropower still under construction are continuing.</a:t>
            </a:r>
          </a:p>
          <a:p>
            <a:pPr marL="0" indent="0" algn="ctr">
              <a:buFont typeface="+mj-lt"/>
              <a:buNone/>
            </a:pPr>
            <a:endParaRPr lang="en-US" b="1" baseline="0" dirty="0" smtClean="0"/>
          </a:p>
          <a:p>
            <a:pPr marL="0" indent="0" algn="ctr">
              <a:buFont typeface="+mj-lt"/>
              <a:buNone/>
            </a:pPr>
            <a:r>
              <a:rPr lang="en-US" b="1" baseline="0" dirty="0" smtClean="0"/>
              <a:t>7.Long term sustainable hydropower development seems to achieve hardly because many of</a:t>
            </a:r>
          </a:p>
          <a:p>
            <a:pPr marL="0" indent="0" algn="ctr">
              <a:buFont typeface="+mj-lt"/>
              <a:buNone/>
            </a:pPr>
            <a:r>
              <a:rPr lang="en-US" b="1" baseline="0" dirty="0" smtClean="0"/>
              <a:t> the rural hydropower consumers are lacking the know-how ( knowledge ) on hydropower or renewable energy.</a:t>
            </a:r>
          </a:p>
          <a:p>
            <a:pPr marL="228600" indent="-228600" algn="ctr">
              <a:buAutoNum type="arabicPeriod"/>
            </a:pPr>
            <a:endParaRPr lang="en-US" baseline="0" dirty="0" smtClean="0"/>
          </a:p>
          <a:p>
            <a:pPr marL="228600" indent="-228600">
              <a:buAutoNum type="arabicPeriod"/>
            </a:pPr>
            <a:endParaRPr lang="en-US" dirty="0" smtClean="0"/>
          </a:p>
          <a:p>
            <a:pPr marL="0" indent="0">
              <a:buNone/>
            </a:pPr>
            <a:endParaRPr lang="en-US"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15</a:t>
            </a:fld>
            <a:endParaRPr lang="en-US"/>
          </a:p>
        </p:txBody>
      </p:sp>
    </p:spTree>
    <p:extLst>
      <p:ext uri="{BB962C8B-B14F-4D97-AF65-F5344CB8AC3E}">
        <p14:creationId xmlns:p14="http://schemas.microsoft.com/office/powerpoint/2010/main" val="16222451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dirty="0" smtClean="0"/>
              <a:t>	These are the voices from the ground</a:t>
            </a:r>
            <a:r>
              <a:rPr lang="en-US" b="1" baseline="0" dirty="0" smtClean="0"/>
              <a:t> workers and also </a:t>
            </a:r>
            <a:r>
              <a:rPr lang="en-US" b="1" dirty="0" smtClean="0"/>
              <a:t>essential for promoting of our abilities and to involve</a:t>
            </a:r>
            <a:r>
              <a:rPr lang="en-US" b="1" baseline="0" dirty="0" smtClean="0"/>
              <a:t> more effectively in NEP.</a:t>
            </a:r>
            <a:endParaRPr lang="en-US" b="1"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16</a:t>
            </a:fld>
            <a:endParaRPr lang="en-US"/>
          </a:p>
        </p:txBody>
      </p:sp>
    </p:spTree>
    <p:extLst>
      <p:ext uri="{BB962C8B-B14F-4D97-AF65-F5344CB8AC3E}">
        <p14:creationId xmlns:p14="http://schemas.microsoft.com/office/powerpoint/2010/main" val="1225393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Many beneficial outcomes for the private sector, the natural environment, and the human environment can result if the presented challenges are addressed by thorough discussions.</a:t>
            </a:r>
            <a:endParaRPr lang="en-US" sz="18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US" sz="18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1. Domestic, off-grid developers can collectively leverage common challenges to attract foreign technical and economic assistance.</a:t>
            </a:r>
          </a:p>
          <a:p>
            <a:r>
              <a:rPr lang="en-US" sz="1200" kern="1200" dirty="0" smtClean="0">
                <a:solidFill>
                  <a:schemeClr val="tx1"/>
                </a:solidFill>
                <a:effectLst/>
                <a:latin typeface="+mn-lt"/>
                <a:ea typeface="+mn-ea"/>
                <a:cs typeface="+mn-cs"/>
              </a:rPr>
              <a:t> </a:t>
            </a:r>
            <a:endParaRPr lang="en-US" sz="18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2. By implementing an increased number of improved mini-hydropower projects, grand opportunities in deforestation prevention and protection of watershed can be ensured.</a:t>
            </a:r>
            <a:endParaRPr lang="en-US" sz="18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US" sz="18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3. Furthermore, the social welfare of the local people can be improved through resultant education programs and economic outcomes such as local capacity building and productive end uses.</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17</a:t>
            </a:fld>
            <a:endParaRPr lang="en-US"/>
          </a:p>
        </p:txBody>
      </p:sp>
    </p:spTree>
    <p:extLst>
      <p:ext uri="{BB962C8B-B14F-4D97-AF65-F5344CB8AC3E}">
        <p14:creationId xmlns:p14="http://schemas.microsoft.com/office/powerpoint/2010/main" val="16222451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9AF80C-6D45-5242-9A54-27E56B59EB7A}" type="slidenum">
              <a:rPr lang="en-US" smtClean="0"/>
              <a:pPr/>
              <a:t>18</a:t>
            </a:fld>
            <a:endParaRPr lang="en-US"/>
          </a:p>
        </p:txBody>
      </p:sp>
    </p:spTree>
    <p:extLst>
      <p:ext uri="{BB962C8B-B14F-4D97-AF65-F5344CB8AC3E}">
        <p14:creationId xmlns:p14="http://schemas.microsoft.com/office/powerpoint/2010/main" val="2136774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smtClean="0"/>
              <a:t>My</a:t>
            </a:r>
            <a:r>
              <a:rPr lang="en-US" b="1" baseline="0" smtClean="0"/>
              <a:t> Talk is divided into 5 parts, and the first one is Association’s Background, Founders.</a:t>
            </a:r>
          </a:p>
          <a:p>
            <a:pPr algn="l"/>
            <a:r>
              <a:rPr lang="en-US" b="1" baseline="0" smtClean="0"/>
              <a:t>And the second one is Members’ Activities and the third one is Challenges. The fourth one is </a:t>
            </a:r>
          </a:p>
          <a:p>
            <a:pPr algn="l"/>
            <a:r>
              <a:rPr lang="en-US" b="1" baseline="0" smtClean="0"/>
              <a:t>Voices From the Ground and the last one is Opportunities.</a:t>
            </a:r>
            <a:endParaRPr lang="en-US" b="1"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2</a:t>
            </a:fld>
            <a:endParaRPr lang="en-US"/>
          </a:p>
        </p:txBody>
      </p:sp>
    </p:spTree>
    <p:extLst>
      <p:ext uri="{BB962C8B-B14F-4D97-AF65-F5344CB8AC3E}">
        <p14:creationId xmlns:p14="http://schemas.microsoft.com/office/powerpoint/2010/main" val="1967999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US" sz="2000" b="1" baseline="0" dirty="0" smtClean="0"/>
          </a:p>
          <a:p>
            <a:pPr algn="just"/>
            <a:r>
              <a:rPr lang="en-US" sz="1200" b="1" kern="1200" dirty="0" smtClean="0">
                <a:solidFill>
                  <a:schemeClr val="tx1"/>
                </a:solidFill>
                <a:effectLst/>
                <a:latin typeface="+mn-lt"/>
                <a:ea typeface="+mn-ea"/>
                <a:cs typeface="+mn-cs"/>
              </a:rPr>
              <a:t>"During and after the 2014 Practice-to-Policy Workshop on decentralized renewable energy, which was sponsored by REAM, </a:t>
            </a:r>
          </a:p>
          <a:p>
            <a:pPr algn="just"/>
            <a:r>
              <a:rPr lang="en-US" sz="1200" b="1" kern="1200" dirty="0" smtClean="0">
                <a:solidFill>
                  <a:schemeClr val="tx1"/>
                </a:solidFill>
                <a:effectLst/>
                <a:latin typeface="+mn-lt"/>
                <a:ea typeface="+mn-ea"/>
                <a:cs typeface="+mn-cs"/>
              </a:rPr>
              <a:t>the Hydro Empowerment Network, and WISIONS, several of our founding members learned from the mini-hydropower experiences</a:t>
            </a:r>
          </a:p>
          <a:p>
            <a:pPr algn="just"/>
            <a:r>
              <a:rPr lang="en-US" sz="1200" b="1" kern="1200" dirty="0" smtClean="0">
                <a:solidFill>
                  <a:schemeClr val="tx1"/>
                </a:solidFill>
                <a:effectLst/>
                <a:latin typeface="+mn-lt"/>
                <a:ea typeface="+mn-ea"/>
                <a:cs typeface="+mn-cs"/>
              </a:rPr>
              <a:t> from Indonesia, Nepal, and Sri Lanka.</a:t>
            </a:r>
          </a:p>
          <a:p>
            <a:pPr algn="just"/>
            <a:r>
              <a:rPr lang="en-US" sz="1200" b="1" kern="1200" dirty="0" smtClean="0">
                <a:solidFill>
                  <a:schemeClr val="tx1"/>
                </a:solidFill>
                <a:effectLst/>
                <a:latin typeface="+mn-lt"/>
                <a:ea typeface="+mn-ea"/>
                <a:cs typeface="+mn-cs"/>
              </a:rPr>
              <a:t> </a:t>
            </a:r>
          </a:p>
          <a:p>
            <a:pPr algn="just"/>
            <a:r>
              <a:rPr lang="en-US" sz="1200" b="1" kern="1200" dirty="0" smtClean="0">
                <a:solidFill>
                  <a:schemeClr val="tx1"/>
                </a:solidFill>
                <a:effectLst/>
                <a:latin typeface="+mn-lt"/>
                <a:ea typeface="+mn-ea"/>
                <a:cs typeface="+mn-cs"/>
              </a:rPr>
              <a:t>By founding the Micro-, Mini-, and Small-Hydropower Association of Myanmar, we hope to become more involved in the rollout of </a:t>
            </a:r>
          </a:p>
          <a:p>
            <a:pPr algn="just"/>
            <a:r>
              <a:rPr lang="en-US" sz="1200" b="1" kern="1200" dirty="0" smtClean="0">
                <a:solidFill>
                  <a:schemeClr val="tx1"/>
                </a:solidFill>
                <a:effectLst/>
                <a:latin typeface="+mn-lt"/>
                <a:ea typeface="+mn-ea"/>
                <a:cs typeface="+mn-cs"/>
              </a:rPr>
              <a:t>the National Electrification Plan on behalf of the independent small and very small power producers."</a:t>
            </a:r>
          </a:p>
          <a:p>
            <a:pPr marL="0" marR="0" indent="0" algn="just" defTabSz="457200" rtl="0" eaLnBrk="1" fontAlgn="auto" latinLnBrk="0" hangingPunct="1">
              <a:lnSpc>
                <a:spcPct val="100000"/>
              </a:lnSpc>
              <a:spcBef>
                <a:spcPts val="0"/>
              </a:spcBef>
              <a:spcAft>
                <a:spcPts val="0"/>
              </a:spcAft>
              <a:buClrTx/>
              <a:buSzTx/>
              <a:buFontTx/>
              <a:buNone/>
              <a:tabLst/>
              <a:defRPr/>
            </a:pPr>
            <a:endParaRPr lang="en-US" sz="2400" b="1" baseline="0"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3</a:t>
            </a:fld>
            <a:endParaRPr lang="en-US"/>
          </a:p>
        </p:txBody>
      </p:sp>
    </p:spTree>
    <p:extLst>
      <p:ext uri="{BB962C8B-B14F-4D97-AF65-F5344CB8AC3E}">
        <p14:creationId xmlns:p14="http://schemas.microsoft.com/office/powerpoint/2010/main" val="3190750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600" b="1" kern="1200" smtClean="0">
                <a:solidFill>
                  <a:schemeClr val="tx1"/>
                </a:solidFill>
                <a:effectLst/>
                <a:latin typeface="+mn-lt"/>
                <a:ea typeface="+mn-ea"/>
                <a:cs typeface="+mn-cs"/>
              </a:rPr>
              <a:t>"Current association members include Myanmar companies with 12-30 years experience in the micro, mini, and small hydropower sectors, as well as retired civil servants and academics with well over a century of collective experience in Myanmar's small-scale hydropower and rural electrification sectors."</a:t>
            </a:r>
            <a:r>
              <a:rPr lang="en-US" sz="2400" b="1" smtClean="0">
                <a:effectLst/>
              </a:rPr>
              <a:t> </a:t>
            </a:r>
            <a:endParaRPr lang="en-US" sz="2400" b="1" dirty="0" smtClean="0"/>
          </a:p>
        </p:txBody>
      </p:sp>
      <p:sp>
        <p:nvSpPr>
          <p:cNvPr id="4" name="Slide Number Placeholder 3"/>
          <p:cNvSpPr>
            <a:spLocks noGrp="1"/>
          </p:cNvSpPr>
          <p:nvPr>
            <p:ph type="sldNum" sz="quarter" idx="10"/>
          </p:nvPr>
        </p:nvSpPr>
        <p:spPr/>
        <p:txBody>
          <a:bodyPr/>
          <a:lstStyle/>
          <a:p>
            <a:fld id="{859AF80C-6D45-5242-9A54-27E56B59EB7A}" type="slidenum">
              <a:rPr lang="en-US" smtClean="0"/>
              <a:pPr/>
              <a:t>4</a:t>
            </a:fld>
            <a:endParaRPr lang="en-US"/>
          </a:p>
        </p:txBody>
      </p:sp>
    </p:spTree>
    <p:extLst>
      <p:ext uri="{BB962C8B-B14F-4D97-AF65-F5344CB8AC3E}">
        <p14:creationId xmlns:p14="http://schemas.microsoft.com/office/powerpoint/2010/main" val="1225393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5</a:t>
            </a:fld>
            <a:endParaRPr lang="en-US"/>
          </a:p>
        </p:txBody>
      </p:sp>
    </p:spTree>
    <p:extLst>
      <p:ext uri="{BB962C8B-B14F-4D97-AF65-F5344CB8AC3E}">
        <p14:creationId xmlns:p14="http://schemas.microsoft.com/office/powerpoint/2010/main" val="1997420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-On behalf of ESE, </a:t>
            </a:r>
            <a:r>
              <a:rPr lang="en-US" sz="1200" kern="1200" dirty="0" err="1" smtClean="0">
                <a:solidFill>
                  <a:schemeClr val="tx1"/>
                </a:solidFill>
                <a:effectLst/>
                <a:latin typeface="+mn-lt"/>
                <a:ea typeface="+mn-ea"/>
                <a:cs typeface="+mn-cs"/>
              </a:rPr>
              <a:t>Kyaing</a:t>
            </a:r>
            <a:r>
              <a:rPr lang="en-US" sz="1200" kern="1200" dirty="0" smtClean="0">
                <a:solidFill>
                  <a:schemeClr val="tx1"/>
                </a:solidFill>
                <a:effectLst/>
                <a:latin typeface="+mn-lt"/>
                <a:ea typeface="+mn-ea"/>
                <a:cs typeface="+mn-cs"/>
              </a:rPr>
              <a:t> Tong Energy Co. Ltd. distributes electricity in Eastern Shan State.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a:t>
            </a:r>
            <a:r>
              <a:rPr lang="en-US" sz="1200" kern="1200" dirty="0" err="1" smtClean="0">
                <a:solidFill>
                  <a:schemeClr val="tx1"/>
                </a:solidFill>
                <a:effectLst/>
                <a:latin typeface="+mn-lt"/>
                <a:ea typeface="+mn-ea"/>
                <a:cs typeface="+mn-cs"/>
              </a:rPr>
              <a:t>Kyaing</a:t>
            </a:r>
            <a:r>
              <a:rPr lang="en-US" sz="1200" kern="1200" dirty="0" smtClean="0">
                <a:solidFill>
                  <a:schemeClr val="tx1"/>
                </a:solidFill>
                <a:effectLst/>
                <a:latin typeface="+mn-lt"/>
                <a:ea typeface="+mn-ea"/>
                <a:cs typeface="+mn-cs"/>
              </a:rPr>
              <a:t> Tong area, the demand for electricity is increasing rapidly. In response, small hydropower schemes have forged ahead to meet the energy demand.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-While </a:t>
            </a:r>
            <a:r>
              <a:rPr lang="en-US" sz="1200" kern="1200" dirty="0" err="1" smtClean="0">
                <a:solidFill>
                  <a:schemeClr val="tx1"/>
                </a:solidFill>
                <a:effectLst/>
                <a:latin typeface="+mn-lt"/>
                <a:ea typeface="+mn-ea"/>
                <a:cs typeface="+mn-cs"/>
              </a:rPr>
              <a:t>Kyaing</a:t>
            </a:r>
            <a:r>
              <a:rPr lang="en-US" sz="1200" kern="1200" dirty="0" smtClean="0">
                <a:solidFill>
                  <a:schemeClr val="tx1"/>
                </a:solidFill>
                <a:effectLst/>
                <a:latin typeface="+mn-lt"/>
                <a:ea typeface="+mn-ea"/>
                <a:cs typeface="+mn-cs"/>
              </a:rPr>
              <a:t> Tong Energy Co., Ltd. and </a:t>
            </a:r>
            <a:r>
              <a:rPr lang="en-US" sz="1200" kern="1200" dirty="0" err="1" smtClean="0">
                <a:solidFill>
                  <a:schemeClr val="tx1"/>
                </a:solidFill>
                <a:effectLst/>
                <a:latin typeface="+mn-lt"/>
                <a:ea typeface="+mn-ea"/>
                <a:cs typeface="+mn-cs"/>
              </a:rPr>
              <a:t>Kyi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Thein</a:t>
            </a:r>
            <a:r>
              <a:rPr lang="en-US" sz="1200" kern="1200" dirty="0" smtClean="0">
                <a:solidFill>
                  <a:schemeClr val="tx1"/>
                </a:solidFill>
                <a:effectLst/>
                <a:latin typeface="+mn-lt"/>
                <a:ea typeface="+mn-ea"/>
                <a:cs typeface="+mn-cs"/>
              </a:rPr>
              <a:t> Company were implementing new projects in and around </a:t>
            </a:r>
            <a:r>
              <a:rPr lang="en-US" sz="1200" kern="1200" dirty="0" err="1" smtClean="0">
                <a:solidFill>
                  <a:schemeClr val="tx1"/>
                </a:solidFill>
                <a:effectLst/>
                <a:latin typeface="+mn-lt"/>
                <a:ea typeface="+mn-ea"/>
                <a:cs typeface="+mn-cs"/>
              </a:rPr>
              <a:t>Kyaing</a:t>
            </a:r>
            <a:r>
              <a:rPr lang="en-US" sz="1200" kern="1200" dirty="0" smtClean="0">
                <a:solidFill>
                  <a:schemeClr val="tx1"/>
                </a:solidFill>
                <a:effectLst/>
                <a:latin typeface="+mn-lt"/>
                <a:ea typeface="+mn-ea"/>
                <a:cs typeface="+mn-cs"/>
              </a:rPr>
              <a:t> Tong area, the necessary machines and spare parts were being imported from abroad and the civil works was being addressed by experienced experts from the company.</a:t>
            </a:r>
          </a:p>
          <a:p>
            <a:pPr algn="just"/>
            <a:endParaRPr lang="en-US"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6</a:t>
            </a:fld>
            <a:endParaRPr lang="en-US"/>
          </a:p>
        </p:txBody>
      </p:sp>
    </p:spTree>
    <p:extLst>
      <p:ext uri="{BB962C8B-B14F-4D97-AF65-F5344CB8AC3E}">
        <p14:creationId xmlns:p14="http://schemas.microsoft.com/office/powerpoint/2010/main" val="4180715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7</a:t>
            </a:fld>
            <a:endParaRPr lang="en-US"/>
          </a:p>
        </p:txBody>
      </p:sp>
    </p:spTree>
    <p:extLst>
      <p:ext uri="{BB962C8B-B14F-4D97-AF65-F5344CB8AC3E}">
        <p14:creationId xmlns:p14="http://schemas.microsoft.com/office/powerpoint/2010/main" val="4197476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	</a:t>
            </a:r>
            <a:r>
              <a:rPr lang="en-US" sz="1200" b="1" kern="1200" dirty="0" smtClean="0">
                <a:solidFill>
                  <a:schemeClr val="tx1"/>
                </a:solidFill>
                <a:effectLst/>
                <a:latin typeface="+mn-lt"/>
                <a:ea typeface="+mn-ea"/>
                <a:cs typeface="+mn-cs"/>
              </a:rPr>
              <a:t>U </a:t>
            </a:r>
            <a:r>
              <a:rPr lang="en-US" sz="1200" b="1" kern="1200" dirty="0" err="1" smtClean="0">
                <a:solidFill>
                  <a:schemeClr val="tx1"/>
                </a:solidFill>
                <a:effectLst/>
                <a:latin typeface="+mn-lt"/>
                <a:ea typeface="+mn-ea"/>
                <a:cs typeface="+mn-cs"/>
              </a:rPr>
              <a:t>Sai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Htun</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Hla</a:t>
            </a:r>
            <a:r>
              <a:rPr lang="en-US" sz="1200" b="1" kern="1200" dirty="0" smtClean="0">
                <a:solidFill>
                  <a:schemeClr val="tx1"/>
                </a:solidFill>
                <a:effectLst/>
                <a:latin typeface="+mn-lt"/>
                <a:ea typeface="+mn-ea"/>
                <a:cs typeface="+mn-cs"/>
              </a:rPr>
              <a:t> and Brothers Hydropower Enterprise</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is a small-scale hydropower developer and operator involved in turbine fabrication and repair, as well as machine repair and servicing for other sectors including agriculture, SMEs, manufacturing, and others. The company implemented 14 villages in </a:t>
            </a:r>
            <a:r>
              <a:rPr lang="en-US" sz="1200" b="1" kern="1200" dirty="0" err="1" smtClean="0">
                <a:solidFill>
                  <a:schemeClr val="tx1"/>
                </a:solidFill>
                <a:effectLst/>
                <a:latin typeface="+mn-lt"/>
                <a:ea typeface="+mn-ea"/>
                <a:cs typeface="+mn-cs"/>
              </a:rPr>
              <a:t>Namsam</a:t>
            </a:r>
            <a:r>
              <a:rPr lang="en-US" sz="1200" b="1" kern="1200" dirty="0" smtClean="0">
                <a:solidFill>
                  <a:schemeClr val="tx1"/>
                </a:solidFill>
                <a:effectLst/>
                <a:latin typeface="+mn-lt"/>
                <a:ea typeface="+mn-ea"/>
                <a:cs typeface="+mn-cs"/>
              </a:rPr>
              <a:t> Township in Northern Shan State under the people’s centralized scheme for the 2014-15 fund with aid from the World Bank and the head of the department of rural development.</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59AF80C-6D45-5242-9A54-27E56B59EB7A}" type="slidenum">
              <a:rPr lang="en-US" smtClean="0"/>
              <a:pPr/>
              <a:t>8</a:t>
            </a:fld>
            <a:endParaRPr lang="en-US"/>
          </a:p>
        </p:txBody>
      </p:sp>
    </p:spTree>
    <p:extLst>
      <p:ext uri="{BB962C8B-B14F-4D97-AF65-F5344CB8AC3E}">
        <p14:creationId xmlns:p14="http://schemas.microsoft.com/office/powerpoint/2010/main" val="476756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 </a:t>
            </a:r>
            <a:r>
              <a:rPr lang="en-US" sz="1200" kern="1200" dirty="0" err="1" smtClean="0">
                <a:solidFill>
                  <a:schemeClr val="tx1"/>
                </a:solidFill>
                <a:effectLst/>
                <a:latin typeface="+mn-lt"/>
                <a:ea typeface="+mn-ea"/>
                <a:cs typeface="+mn-cs"/>
              </a:rPr>
              <a:t>Khun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Aung</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Myo</a:t>
            </a:r>
            <a:r>
              <a:rPr lang="en-US" sz="1200" kern="1200" dirty="0" smtClean="0">
                <a:solidFill>
                  <a:schemeClr val="tx1"/>
                </a:solidFill>
                <a:effectLst/>
                <a:latin typeface="+mn-lt"/>
                <a:ea typeface="+mn-ea"/>
                <a:cs typeface="+mn-cs"/>
              </a:rPr>
              <a:t> established Win </a:t>
            </a:r>
            <a:r>
              <a:rPr lang="en-US" sz="1200" kern="1200" dirty="0" err="1" smtClean="0">
                <a:solidFill>
                  <a:schemeClr val="tx1"/>
                </a:solidFill>
                <a:effectLst/>
                <a:latin typeface="+mn-lt"/>
                <a:ea typeface="+mn-ea"/>
                <a:cs typeface="+mn-cs"/>
              </a:rPr>
              <a:t>Theikdi</a:t>
            </a:r>
            <a:r>
              <a:rPr lang="en-US" sz="1200" kern="1200" dirty="0" smtClean="0">
                <a:solidFill>
                  <a:schemeClr val="tx1"/>
                </a:solidFill>
                <a:effectLst/>
                <a:latin typeface="+mn-lt"/>
                <a:ea typeface="+mn-ea"/>
                <a:cs typeface="+mn-cs"/>
              </a:rPr>
              <a:t> Turbine Enterprise in 2004. He and his colleagues have implemented 14 micro hydro, and 4 </a:t>
            </a:r>
            <a:r>
              <a:rPr lang="en-US" sz="1200" kern="1200" dirty="0" err="1" smtClean="0">
                <a:solidFill>
                  <a:schemeClr val="tx1"/>
                </a:solidFill>
                <a:effectLst/>
                <a:latin typeface="+mn-lt"/>
                <a:ea typeface="+mn-ea"/>
                <a:cs typeface="+mn-cs"/>
              </a:rPr>
              <a:t>pico</a:t>
            </a:r>
            <a:r>
              <a:rPr lang="en-US" sz="1200" kern="1200" dirty="0" smtClean="0">
                <a:solidFill>
                  <a:schemeClr val="tx1"/>
                </a:solidFill>
                <a:effectLst/>
                <a:latin typeface="+mn-lt"/>
                <a:ea typeface="+mn-ea"/>
                <a:cs typeface="+mn-cs"/>
              </a:rPr>
              <a:t> hydro plants. Additionally, two mini-hydropower projects were completed in early 2015.</a:t>
            </a:r>
          </a:p>
          <a:p>
            <a:r>
              <a:rPr lang="en-US"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59AF80C-6D45-5242-9A54-27E56B59EB7A}" type="slidenum">
              <a:rPr lang="en-US" smtClean="0"/>
              <a:pPr/>
              <a:t>10</a:t>
            </a:fld>
            <a:endParaRPr lang="en-US"/>
          </a:p>
        </p:txBody>
      </p:sp>
    </p:spTree>
    <p:extLst>
      <p:ext uri="{BB962C8B-B14F-4D97-AF65-F5344CB8AC3E}">
        <p14:creationId xmlns:p14="http://schemas.microsoft.com/office/powerpoint/2010/main" val="3426757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A57FEF4-129D-0845-A43C-578E74378E1D}" type="datetimeFigureOut">
              <a:rPr lang="en-US" smtClean="0"/>
              <a:pPr/>
              <a:t>7/30/15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920468-D7CB-B24F-9784-8F9E9184409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A57FEF4-129D-0845-A43C-578E74378E1D}" type="datetimeFigureOut">
              <a:rPr lang="en-US" smtClean="0"/>
              <a:pPr/>
              <a:t>7/30/15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920468-D7CB-B24F-9784-8F9E9184409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A57FEF4-129D-0845-A43C-578E74378E1D}" type="datetimeFigureOut">
              <a:rPr lang="en-US" smtClean="0"/>
              <a:pPr/>
              <a:t>7/30/15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920468-D7CB-B24F-9784-8F9E9184409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A57FEF4-129D-0845-A43C-578E74378E1D}" type="datetimeFigureOut">
              <a:rPr lang="en-US" smtClean="0"/>
              <a:pPr/>
              <a:t>7/30/15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920468-D7CB-B24F-9784-8F9E9184409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57FEF4-129D-0845-A43C-578E74378E1D}" type="datetimeFigureOut">
              <a:rPr lang="en-US" smtClean="0"/>
              <a:pPr/>
              <a:t>7/30/15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920468-D7CB-B24F-9784-8F9E9184409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A57FEF4-129D-0845-A43C-578E74378E1D}" type="datetimeFigureOut">
              <a:rPr lang="en-US" smtClean="0"/>
              <a:pPr/>
              <a:t>7/30/15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B920468-D7CB-B24F-9784-8F9E9184409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A57FEF4-129D-0845-A43C-578E74378E1D}" type="datetimeFigureOut">
              <a:rPr lang="en-US" smtClean="0"/>
              <a:pPr/>
              <a:t>7/30/15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B920468-D7CB-B24F-9784-8F9E9184409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A57FEF4-129D-0845-A43C-578E74378E1D}" type="datetimeFigureOut">
              <a:rPr lang="en-US" smtClean="0"/>
              <a:pPr/>
              <a:t>7/30/15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B920468-D7CB-B24F-9784-8F9E9184409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57FEF4-129D-0845-A43C-578E74378E1D}" type="datetimeFigureOut">
              <a:rPr lang="en-US" smtClean="0"/>
              <a:pPr/>
              <a:t>7/30/15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B920468-D7CB-B24F-9784-8F9E9184409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57FEF4-129D-0845-A43C-578E74378E1D}" type="datetimeFigureOut">
              <a:rPr lang="en-US" smtClean="0"/>
              <a:pPr/>
              <a:t>7/30/15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B920468-D7CB-B24F-9784-8F9E9184409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57FEF4-129D-0845-A43C-578E74378E1D}" type="datetimeFigureOut">
              <a:rPr lang="en-US" smtClean="0"/>
              <a:pPr/>
              <a:t>7/30/15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B920468-D7CB-B24F-9784-8F9E9184409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57FEF4-129D-0845-A43C-578E74378E1D}" type="datetimeFigureOut">
              <a:rPr lang="en-US" smtClean="0"/>
              <a:pPr/>
              <a:t>7/30/15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920468-D7CB-B24F-9784-8F9E9184409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g"/><Relationship Id="rId4" Type="http://schemas.openxmlformats.org/officeDocument/2006/relationships/image" Target="../media/image31.jpg"/><Relationship Id="rId5" Type="http://schemas.openxmlformats.org/officeDocument/2006/relationships/image" Target="../media/image32.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jpg"/><Relationship Id="rId5" Type="http://schemas.openxmlformats.org/officeDocument/2006/relationships/image" Target="../media/image35.jp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jpeg"/><Relationship Id="rId5" Type="http://schemas.openxmlformats.org/officeDocument/2006/relationships/image" Target="../media/image38.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9" Type="http://schemas.openxmlformats.org/officeDocument/2006/relationships/image" Target="../media/image9.png"/><Relationship Id="rId20" Type="http://schemas.openxmlformats.org/officeDocument/2006/relationships/image" Target="../media/image20.png"/><Relationship Id="rId21" Type="http://schemas.openxmlformats.org/officeDocument/2006/relationships/image" Target="../media/image21.jpeg"/><Relationship Id="rId10" Type="http://schemas.openxmlformats.org/officeDocument/2006/relationships/image" Target="../media/image10.png"/><Relationship Id="rId11" Type="http://schemas.openxmlformats.org/officeDocument/2006/relationships/image" Target="../media/image11.png"/><Relationship Id="rId12" Type="http://schemas.openxmlformats.org/officeDocument/2006/relationships/image" Target="../media/image12.png"/><Relationship Id="rId13" Type="http://schemas.openxmlformats.org/officeDocument/2006/relationships/image" Target="../media/image13.png"/><Relationship Id="rId14" Type="http://schemas.openxmlformats.org/officeDocument/2006/relationships/image" Target="../media/image14.png"/><Relationship Id="rId15" Type="http://schemas.openxmlformats.org/officeDocument/2006/relationships/image" Target="../media/image15.png"/><Relationship Id="rId16" Type="http://schemas.openxmlformats.org/officeDocument/2006/relationships/image" Target="../media/image16.png"/><Relationship Id="rId17" Type="http://schemas.openxmlformats.org/officeDocument/2006/relationships/image" Target="../media/image17.png"/><Relationship Id="rId18" Type="http://schemas.openxmlformats.org/officeDocument/2006/relationships/image" Target="../media/image18.png"/><Relationship Id="rId19"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5" Type="http://schemas.openxmlformats.org/officeDocument/2006/relationships/image" Target="../media/image24.jpeg"/><Relationship Id="rId6"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jpg"/><Relationship Id="rId5" Type="http://schemas.openxmlformats.org/officeDocument/2006/relationships/image" Target="../media/image28.jpg"/><Relationship Id="rId6"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emal_hydropower_station.jpg"/>
          <p:cNvPicPr>
            <a:picLocks noChangeAspect="1"/>
          </p:cNvPicPr>
          <p:nvPr/>
        </p:nvPicPr>
        <p:blipFill>
          <a:blip r:embed="rId3">
            <a:duotone>
              <a:schemeClr val="accent1">
                <a:shade val="45000"/>
                <a:satMod val="135000"/>
              </a:schemeClr>
              <a:prstClr val="white"/>
            </a:duotone>
            <a:alphaModFix amt="40000"/>
          </a:blip>
          <a:stretch>
            <a:fillRect/>
          </a:stretch>
        </p:blipFill>
        <p:spPr>
          <a:xfrm>
            <a:off x="1" y="-25400"/>
            <a:ext cx="9144000" cy="6858000"/>
          </a:xfrm>
          <a:prstGeom prst="rect">
            <a:avLst/>
          </a:prstGeom>
        </p:spPr>
      </p:pic>
      <p:sp>
        <p:nvSpPr>
          <p:cNvPr id="5" name="TextBox 4"/>
          <p:cNvSpPr txBox="1"/>
          <p:nvPr/>
        </p:nvSpPr>
        <p:spPr>
          <a:xfrm>
            <a:off x="-177800" y="558800"/>
            <a:ext cx="9601200" cy="5139869"/>
          </a:xfrm>
          <a:prstGeom prst="rect">
            <a:avLst/>
          </a:prstGeom>
          <a:noFill/>
        </p:spPr>
        <p:txBody>
          <a:bodyPr wrap="square" rtlCol="0">
            <a:spAutoFit/>
          </a:bodyPr>
          <a:lstStyle/>
          <a:p>
            <a:pPr algn="ctr"/>
            <a:endParaRPr lang="en-US" sz="3200" b="1" dirty="0" smtClean="0">
              <a:solidFill>
                <a:srgbClr val="FF0000"/>
              </a:solidFill>
              <a:latin typeface="Arial"/>
              <a:cs typeface="Arial"/>
            </a:endParaRPr>
          </a:p>
          <a:p>
            <a:pPr algn="ctr"/>
            <a:r>
              <a:rPr lang="en-US" sz="3200" b="1" dirty="0" smtClean="0">
                <a:solidFill>
                  <a:srgbClr val="002060"/>
                </a:solidFill>
                <a:latin typeface="Cambria" pitchFamily="18" charset="0"/>
                <a:cs typeface="Arial"/>
              </a:rPr>
              <a:t>Small Hydro Power Association Myanmar</a:t>
            </a:r>
          </a:p>
          <a:p>
            <a:pPr algn="ctr"/>
            <a:r>
              <a:rPr lang="en-US" sz="2800" b="1" dirty="0" smtClean="0">
                <a:solidFill>
                  <a:srgbClr val="002060"/>
                </a:solidFill>
                <a:latin typeface="Arial"/>
                <a:cs typeface="Arial"/>
              </a:rPr>
              <a:t>SHPAM</a:t>
            </a:r>
          </a:p>
          <a:p>
            <a:pPr algn="ctr"/>
            <a:endParaRPr lang="en-US" sz="2400" b="1" dirty="0" smtClean="0">
              <a:solidFill>
                <a:srgbClr val="0000FF"/>
              </a:solidFill>
              <a:latin typeface="Arial"/>
              <a:cs typeface="Arial"/>
            </a:endParaRPr>
          </a:p>
          <a:p>
            <a:pPr algn="ctr"/>
            <a:endParaRPr lang="en-US" sz="2400" b="1" dirty="0" smtClean="0">
              <a:solidFill>
                <a:srgbClr val="0000FF"/>
              </a:solidFill>
              <a:latin typeface="Arial"/>
              <a:cs typeface="Arial"/>
            </a:endParaRPr>
          </a:p>
          <a:p>
            <a:pPr algn="ctr"/>
            <a:r>
              <a:rPr lang="en-US" sz="2800" b="1" dirty="0" smtClean="0">
                <a:solidFill>
                  <a:srgbClr val="FF0000"/>
                </a:solidFill>
                <a:latin typeface="+mj-lt"/>
                <a:cs typeface="Arial"/>
              </a:rPr>
              <a:t>Advancing Mini-Hydropower in Myanmar Towards SE4ALL: </a:t>
            </a:r>
          </a:p>
          <a:p>
            <a:pPr algn="ctr"/>
            <a:r>
              <a:rPr lang="en-US" sz="2600" b="1" i="1" dirty="0" smtClean="0">
                <a:solidFill>
                  <a:srgbClr val="FF0000"/>
                </a:solidFill>
                <a:latin typeface="Arial"/>
                <a:cs typeface="Arial"/>
              </a:rPr>
              <a:t>Challenges </a:t>
            </a:r>
            <a:r>
              <a:rPr lang="en-US" sz="2600" b="1" i="1" dirty="0">
                <a:solidFill>
                  <a:srgbClr val="FF0000"/>
                </a:solidFill>
                <a:latin typeface="Arial"/>
                <a:cs typeface="Arial"/>
              </a:rPr>
              <a:t>and </a:t>
            </a:r>
            <a:r>
              <a:rPr lang="en-US" sz="2600" b="1" i="1" dirty="0" smtClean="0">
                <a:solidFill>
                  <a:srgbClr val="FF0000"/>
                </a:solidFill>
                <a:latin typeface="Arial"/>
                <a:cs typeface="Arial"/>
              </a:rPr>
              <a:t>Opportunities</a:t>
            </a:r>
          </a:p>
          <a:p>
            <a:pPr algn="ctr"/>
            <a:endParaRPr lang="en-US" sz="2600" b="1" i="1" dirty="0" smtClean="0">
              <a:solidFill>
                <a:srgbClr val="0000FF"/>
              </a:solidFill>
              <a:latin typeface="Arial"/>
              <a:cs typeface="Arial"/>
            </a:endParaRPr>
          </a:p>
          <a:p>
            <a:pPr algn="ctr"/>
            <a:endParaRPr lang="en-US" sz="2400" b="1" dirty="0" smtClean="0">
              <a:solidFill>
                <a:srgbClr val="0000FF"/>
              </a:solidFill>
              <a:latin typeface="Arial"/>
              <a:cs typeface="Arial"/>
            </a:endParaRPr>
          </a:p>
          <a:p>
            <a:pPr algn="ctr"/>
            <a:endParaRPr lang="en-US" sz="1200" b="1" dirty="0" smtClean="0">
              <a:solidFill>
                <a:srgbClr val="0000FF"/>
              </a:solidFill>
              <a:latin typeface="Arial"/>
              <a:cs typeface="Arial"/>
            </a:endParaRPr>
          </a:p>
          <a:p>
            <a:pPr algn="ctr"/>
            <a:endParaRPr lang="en-US" sz="2400" b="1" dirty="0" smtClean="0">
              <a:solidFill>
                <a:srgbClr val="002060"/>
              </a:solidFill>
              <a:latin typeface="Arial"/>
              <a:cs typeface="Arial"/>
            </a:endParaRPr>
          </a:p>
          <a:p>
            <a:pPr algn="ctr"/>
            <a:r>
              <a:rPr lang="en-US" sz="2400" b="1" dirty="0" smtClean="0">
                <a:solidFill>
                  <a:srgbClr val="002060"/>
                </a:solidFill>
                <a:latin typeface="+mj-lt"/>
                <a:cs typeface="Arial"/>
              </a:rPr>
              <a:t>In Association with:</a:t>
            </a:r>
          </a:p>
          <a:p>
            <a:pPr algn="ctr"/>
            <a:r>
              <a:rPr lang="en-US" sz="2400" b="1" dirty="0" smtClean="0">
                <a:solidFill>
                  <a:srgbClr val="002060"/>
                </a:solidFill>
                <a:latin typeface="+mj-lt"/>
                <a:cs typeface="Arial"/>
              </a:rPr>
              <a:t>Renewable Energy Association of Myanmar (REAM)</a:t>
            </a:r>
            <a:endParaRPr lang="en-US" sz="1400" b="1" dirty="0" smtClean="0">
              <a:solidFill>
                <a:srgbClr val="002060"/>
              </a:solidFill>
              <a:latin typeface="+mj-lt"/>
              <a:cs typeface="Arial"/>
            </a:endParaRPr>
          </a:p>
        </p:txBody>
      </p:sp>
      <p:sp>
        <p:nvSpPr>
          <p:cNvPr id="3074" name="Text Box 2"/>
          <p:cNvSpPr txBox="1">
            <a:spLocks noChangeArrowheads="1"/>
          </p:cNvSpPr>
          <p:nvPr/>
        </p:nvSpPr>
        <p:spPr bwMode="auto">
          <a:xfrm>
            <a:off x="0" y="-18900"/>
            <a:ext cx="9144000" cy="387200"/>
          </a:xfrm>
          <a:prstGeom prst="rect">
            <a:avLst/>
          </a:prstGeom>
          <a:solidFill>
            <a:schemeClr val="accent1">
              <a:lumMod val="50000"/>
            </a:schemeClr>
          </a:solidFill>
          <a:ln w="9525">
            <a:noFill/>
            <a:miter lim="800000"/>
            <a:headEnd/>
            <a:tailEnd/>
          </a:ln>
        </p:spPr>
        <p:txBody>
          <a:bodyPr vert="horz" wrap="square" lIns="91440" tIns="91440" rIns="91440" bIns="9144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3000" b="1" i="1" u="none" strike="noStrike" cap="none" normalizeH="0" baseline="0" dirty="0">
              <a:ln>
                <a:noFill/>
              </a:ln>
              <a:solidFill>
                <a:srgbClr val="FFFFFF"/>
              </a:solidFill>
              <a:effectLst/>
              <a:latin typeface="Arial"/>
              <a:ea typeface="Times New Roman" pitchFamily="-112" charset="0"/>
              <a:cs typeface="Arial"/>
            </a:endParaRPr>
          </a:p>
        </p:txBody>
      </p:sp>
      <p:sp>
        <p:nvSpPr>
          <p:cNvPr id="8" name="Text Box 2"/>
          <p:cNvSpPr txBox="1">
            <a:spLocks noChangeArrowheads="1"/>
          </p:cNvSpPr>
          <p:nvPr/>
        </p:nvSpPr>
        <p:spPr bwMode="auto">
          <a:xfrm>
            <a:off x="0" y="6467470"/>
            <a:ext cx="9144000" cy="390530"/>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1" u="none" strike="noStrike" cap="none" normalizeH="0" baseline="0" dirty="0">
              <a:ln>
                <a:noFill/>
              </a:ln>
              <a:solidFill>
                <a:schemeClr val="bg1"/>
              </a:solidFill>
              <a:effectLst/>
              <a:latin typeface="Times" pitchFamily="-112" charset="0"/>
              <a:ea typeface="Times New Roman" pitchFamily="-112" charset="0"/>
            </a:endParaRPr>
          </a:p>
        </p:txBody>
      </p:sp>
      <p:pic>
        <p:nvPicPr>
          <p:cNvPr id="12" name="Picture 11" descr="logo(1).jpg"/>
          <p:cNvPicPr>
            <a:picLocks noChangeAspect="1"/>
          </p:cNvPicPr>
          <p:nvPr/>
        </p:nvPicPr>
        <p:blipFill>
          <a:blip r:embed="rId4"/>
          <a:stretch>
            <a:fillRect/>
          </a:stretch>
        </p:blipFill>
        <p:spPr>
          <a:xfrm>
            <a:off x="6229351" y="4108529"/>
            <a:ext cx="1143000" cy="1104900"/>
          </a:xfrm>
          <a:prstGeom prst="rect">
            <a:avLst/>
          </a:prstGeom>
        </p:spPr>
      </p:pic>
      <p:sp>
        <p:nvSpPr>
          <p:cNvPr id="2" name="TextBox 1"/>
          <p:cNvSpPr txBox="1"/>
          <p:nvPr/>
        </p:nvSpPr>
        <p:spPr>
          <a:xfrm>
            <a:off x="7496175" y="5850215"/>
            <a:ext cx="1345240" cy="369332"/>
          </a:xfrm>
          <a:prstGeom prst="rect">
            <a:avLst/>
          </a:prstGeom>
          <a:noFill/>
        </p:spPr>
        <p:txBody>
          <a:bodyPr wrap="none" rtlCol="0">
            <a:spAutoFit/>
          </a:bodyPr>
          <a:lstStyle/>
          <a:p>
            <a:r>
              <a:rPr lang="en-US" b="1" dirty="0" smtClean="0">
                <a:solidFill>
                  <a:srgbClr val="FF0000"/>
                </a:solidFill>
                <a:latin typeface="+mj-lt"/>
              </a:rPr>
              <a:t>30 July 2015</a:t>
            </a:r>
            <a:endParaRPr lang="en-US" b="1" dirty="0">
              <a:solidFill>
                <a:srgbClr val="FF0000"/>
              </a:solidFill>
              <a:latin typeface="+mj-lt"/>
            </a:endParaRPr>
          </a:p>
        </p:txBody>
      </p:sp>
      <p:sp>
        <p:nvSpPr>
          <p:cNvPr id="3" name="Rectangle 2"/>
          <p:cNvSpPr/>
          <p:nvPr/>
        </p:nvSpPr>
        <p:spPr>
          <a:xfrm>
            <a:off x="-6350" y="5896381"/>
            <a:ext cx="4572000" cy="369332"/>
          </a:xfrm>
          <a:prstGeom prst="rect">
            <a:avLst/>
          </a:prstGeom>
        </p:spPr>
        <p:txBody>
          <a:bodyPr>
            <a:spAutoFit/>
          </a:bodyPr>
          <a:lstStyle/>
          <a:p>
            <a:pPr lvl="0" algn="ctr"/>
            <a:r>
              <a:rPr lang="en-US" b="1" dirty="0">
                <a:solidFill>
                  <a:srgbClr val="FF0000"/>
                </a:solidFill>
                <a:latin typeface="+mj-lt"/>
                <a:cs typeface="Arial"/>
              </a:rPr>
              <a:t>Presented by: Mr. </a:t>
            </a:r>
            <a:r>
              <a:rPr lang="en-US" b="1" dirty="0" err="1">
                <a:solidFill>
                  <a:srgbClr val="FF0000"/>
                </a:solidFill>
                <a:latin typeface="+mj-lt"/>
                <a:cs typeface="Arial"/>
              </a:rPr>
              <a:t>Zaw</a:t>
            </a:r>
            <a:r>
              <a:rPr lang="en-US" b="1" dirty="0">
                <a:solidFill>
                  <a:srgbClr val="FF0000"/>
                </a:solidFill>
                <a:latin typeface="+mj-lt"/>
                <a:cs typeface="Arial"/>
              </a:rPr>
              <a:t> </a:t>
            </a:r>
            <a:r>
              <a:rPr lang="en-US" b="1" dirty="0" smtClean="0">
                <a:solidFill>
                  <a:srgbClr val="FF0000"/>
                </a:solidFill>
                <a:latin typeface="+mj-lt"/>
                <a:cs typeface="Arial"/>
              </a:rPr>
              <a:t>Min (SHPAM)</a:t>
            </a:r>
            <a:endParaRPr lang="en-US" b="1" dirty="0">
              <a:solidFill>
                <a:srgbClr val="FF0000"/>
              </a:solidFill>
              <a:latin typeface="+mj-lt"/>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pic>
        <p:nvPicPr>
          <p:cNvPr id="2" name="Picture 1" descr="image-5bda3d936914436ceaa3c37492d2d4f1f442b7523c71b16ee2f68b3e237df13a-V.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600" y="1379690"/>
            <a:ext cx="3780000" cy="504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IMG_20150515_105639.jpg"/>
          <p:cNvPicPr>
            <a:picLocks noChangeAspect="1"/>
          </p:cNvPicPr>
          <p:nvPr/>
        </p:nvPicPr>
        <p:blipFill rotWithShape="1">
          <a:blip r:embed="rId4">
            <a:extLst>
              <a:ext uri="{28A0092B-C50C-407E-A947-70E740481C1C}">
                <a14:useLocalDpi xmlns:a14="http://schemas.microsoft.com/office/drawing/2010/main" val="0"/>
              </a:ext>
            </a:extLst>
          </a:blip>
          <a:srcRect b="9853"/>
          <a:stretch/>
        </p:blipFill>
        <p:spPr>
          <a:xfrm>
            <a:off x="4557979" y="3899690"/>
            <a:ext cx="3727257"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IMG_20150428_082623.jpg"/>
          <p:cNvPicPr>
            <a:picLocks noChangeAspect="1"/>
          </p:cNvPicPr>
          <p:nvPr/>
        </p:nvPicPr>
        <p:blipFill rotWithShape="1">
          <a:blip r:embed="rId5">
            <a:extLst>
              <a:ext uri="{28A0092B-C50C-407E-A947-70E740481C1C}">
                <a14:useLocalDpi xmlns:a14="http://schemas.microsoft.com/office/drawing/2010/main" val="0"/>
              </a:ext>
            </a:extLst>
          </a:blip>
          <a:srcRect t="6355" b="3772"/>
          <a:stretch/>
        </p:blipFill>
        <p:spPr>
          <a:xfrm>
            <a:off x="4546600" y="1379690"/>
            <a:ext cx="3738636"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angle 9"/>
          <p:cNvSpPr/>
          <p:nvPr/>
        </p:nvSpPr>
        <p:spPr>
          <a:xfrm>
            <a:off x="317500" y="807135"/>
            <a:ext cx="8572500" cy="369332"/>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wrap="square">
            <a:spAutoFit/>
          </a:bodyPr>
          <a:lstStyle/>
          <a:p>
            <a:pPr lvl="0" algn="ctr" defTabSz="914400" fontAlgn="base">
              <a:spcBef>
                <a:spcPct val="0"/>
              </a:spcBef>
              <a:spcAft>
                <a:spcPct val="0"/>
              </a:spcAft>
            </a:pPr>
            <a:r>
              <a:rPr lang="en-US" b="1" dirty="0" smtClean="0">
                <a:solidFill>
                  <a:srgbClr val="0000FF"/>
                </a:solidFill>
                <a:latin typeface="Arial"/>
                <a:ea typeface="Times New Roman" pitchFamily="-112" charset="0"/>
                <a:cs typeface="Arial"/>
              </a:rPr>
              <a:t>WIN THEIKDI TURBINE ENTERPRISE</a:t>
            </a:r>
            <a:endParaRPr lang="en-US" b="1" dirty="0">
              <a:solidFill>
                <a:srgbClr val="0000FF"/>
              </a:solidFill>
              <a:latin typeface="Arial"/>
              <a:ea typeface="Times New Roman" pitchFamily="-112" charset="0"/>
              <a:cs typeface="Arial"/>
            </a:endParaRPr>
          </a:p>
        </p:txBody>
      </p:sp>
      <p:sp>
        <p:nvSpPr>
          <p:cNvPr id="11"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latin typeface="Arial"/>
                <a:ea typeface="Times New Roman" pitchFamily="-112" charset="0"/>
                <a:cs typeface="Arial"/>
              </a:rPr>
              <a:t>MEMBERS’ PROFILES AND ACTIVITIES</a:t>
            </a:r>
            <a:endParaRPr kumimoji="0" lang="en-US" sz="2400" b="1" u="none" strike="noStrike" cap="none" normalizeH="0" baseline="0" dirty="0">
              <a:ln>
                <a:noFill/>
              </a:ln>
              <a:solidFill>
                <a:srgbClr val="FFFFFF"/>
              </a:solidFill>
              <a:effectLst/>
              <a:latin typeface="Arial"/>
              <a:ea typeface="Times New Roman" pitchFamily="-112" charset="0"/>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sp>
        <p:nvSpPr>
          <p:cNvPr id="7" name="TextBox 6"/>
          <p:cNvSpPr txBox="1"/>
          <p:nvPr/>
        </p:nvSpPr>
        <p:spPr>
          <a:xfrm>
            <a:off x="279400" y="1409700"/>
            <a:ext cx="8623300" cy="4826000"/>
          </a:xfrm>
          <a:prstGeom prst="rect">
            <a:avLst/>
          </a:prstGeom>
          <a:noFill/>
          <a:ln>
            <a:solidFill>
              <a:schemeClr val="tx2"/>
            </a:solidFill>
          </a:ln>
        </p:spPr>
        <p:txBody>
          <a:bodyPr wrap="square" rtlCol="0">
            <a:noAutofit/>
          </a:bodyPr>
          <a:lstStyle/>
          <a:p>
            <a:pPr marL="115888" indent="-1588" defTabSz="334963">
              <a:spcAft>
                <a:spcPts val="1200"/>
              </a:spcAft>
            </a:pPr>
            <a:r>
              <a:rPr lang="en-US" sz="2000" b="1" dirty="0" smtClean="0">
                <a:solidFill>
                  <a:srgbClr val="1F497D"/>
                </a:solidFill>
                <a:latin typeface="Arial"/>
                <a:cs typeface="Arial"/>
              </a:rPr>
              <a:t>Year of Establishment: </a:t>
            </a:r>
            <a:r>
              <a:rPr lang="en-US" sz="2000" dirty="0" smtClean="0">
                <a:solidFill>
                  <a:srgbClr val="1F497D"/>
                </a:solidFill>
                <a:latin typeface="Arial"/>
                <a:cs typeface="Arial"/>
              </a:rPr>
              <a:t>1999</a:t>
            </a:r>
          </a:p>
          <a:p>
            <a:pPr marL="115888" indent="-1588" defTabSz="334963">
              <a:spcAft>
                <a:spcPts val="1200"/>
              </a:spcAft>
            </a:pPr>
            <a:r>
              <a:rPr lang="en-US" sz="2000" b="1" dirty="0" smtClean="0">
                <a:solidFill>
                  <a:srgbClr val="1F497D"/>
                </a:solidFill>
                <a:latin typeface="Arial"/>
                <a:cs typeface="Arial"/>
              </a:rPr>
              <a:t>Geographic Focus: </a:t>
            </a:r>
            <a:r>
              <a:rPr lang="en-US" sz="2000" dirty="0" smtClean="0">
                <a:solidFill>
                  <a:srgbClr val="1F497D"/>
                </a:solidFill>
                <a:latin typeface="Arial"/>
                <a:cs typeface="Arial"/>
              </a:rPr>
              <a:t>S. Shan State?</a:t>
            </a:r>
          </a:p>
          <a:p>
            <a:pPr marL="115888" indent="11113" defTabSz="334963">
              <a:spcAft>
                <a:spcPts val="1200"/>
              </a:spcAft>
            </a:pPr>
            <a:r>
              <a:rPr lang="en-US" sz="2000" b="1" dirty="0" smtClean="0">
                <a:solidFill>
                  <a:srgbClr val="1F497D"/>
                </a:solidFill>
                <a:latin typeface="Arial"/>
                <a:cs typeface="Arial"/>
              </a:rPr>
              <a:t>Background: </a:t>
            </a:r>
            <a:r>
              <a:rPr lang="en-US" sz="2000" dirty="0" smtClean="0">
                <a:solidFill>
                  <a:srgbClr val="1F497D"/>
                </a:solidFill>
                <a:latin typeface="Arial"/>
                <a:cs typeface="Arial"/>
              </a:rPr>
              <a:t>Small-scale, off-grid hydropower developer and operator as well as EPC small-scale hydropower contractor; turbine manufacturing and repair.</a:t>
            </a:r>
          </a:p>
          <a:p>
            <a:pPr marL="114300">
              <a:spcAft>
                <a:spcPts val="1200"/>
              </a:spcAft>
            </a:pPr>
            <a:r>
              <a:rPr lang="en-US" sz="2000" b="1" dirty="0" smtClean="0">
                <a:solidFill>
                  <a:srgbClr val="1F497D"/>
                </a:solidFill>
                <a:latin typeface="Arial"/>
                <a:cs typeface="Arial"/>
              </a:rPr>
              <a:t>Track-record: </a:t>
            </a:r>
            <a:r>
              <a:rPr lang="en-US" sz="2000" dirty="0" smtClean="0">
                <a:solidFill>
                  <a:srgbClr val="1F497D"/>
                </a:solidFill>
                <a:latin typeface="Arial"/>
                <a:cs typeface="Arial"/>
              </a:rPr>
              <a:t>75 pico-hydro plants (&lt;5kW) and 50 micro-hydro plants (&lt;100kw), 75 percent of which are still in operation and 10 percent of which now have grid connections.</a:t>
            </a:r>
          </a:p>
          <a:p>
            <a:pPr marL="114300">
              <a:spcAft>
                <a:spcPts val="1200"/>
              </a:spcAft>
            </a:pPr>
            <a:r>
              <a:rPr lang="en-US" sz="2000" b="1" dirty="0" smtClean="0">
                <a:solidFill>
                  <a:srgbClr val="1F497D"/>
                </a:solidFill>
                <a:latin typeface="Arial"/>
                <a:cs typeface="Arial"/>
              </a:rPr>
              <a:t>Business Model: </a:t>
            </a:r>
            <a:r>
              <a:rPr lang="en-US" sz="2000" dirty="0">
                <a:solidFill>
                  <a:srgbClr val="1F497D"/>
                </a:solidFill>
                <a:latin typeface="Arial"/>
                <a:cs typeface="Arial"/>
              </a:rPr>
              <a:t>Current focus on improving fabrication abilities as well as identifying, developing and operating off-grid </a:t>
            </a:r>
            <a:r>
              <a:rPr lang="en-US" sz="2000" dirty="0" smtClean="0">
                <a:solidFill>
                  <a:srgbClr val="1F497D"/>
                </a:solidFill>
                <a:latin typeface="Arial"/>
                <a:cs typeface="Arial"/>
              </a:rPr>
              <a:t>Greenfield projects. Longer </a:t>
            </a:r>
            <a:r>
              <a:rPr lang="en-US" sz="2000" dirty="0">
                <a:solidFill>
                  <a:srgbClr val="1F497D"/>
                </a:solidFill>
                <a:latin typeface="Arial"/>
                <a:cs typeface="Arial"/>
              </a:rPr>
              <a:t>term focus on developing </a:t>
            </a:r>
            <a:r>
              <a:rPr lang="en-US" sz="2000" dirty="0" smtClean="0">
                <a:solidFill>
                  <a:srgbClr val="1F497D"/>
                </a:solidFill>
                <a:latin typeface="Arial"/>
                <a:cs typeface="Arial"/>
              </a:rPr>
              <a:t>hydro turbine technology for small </a:t>
            </a:r>
            <a:r>
              <a:rPr lang="en-US" sz="2000" dirty="0">
                <a:solidFill>
                  <a:srgbClr val="1F497D"/>
                </a:solidFill>
                <a:latin typeface="Arial"/>
                <a:cs typeface="Arial"/>
              </a:rPr>
              <a:t>and medium-scale Greenfield </a:t>
            </a:r>
            <a:r>
              <a:rPr lang="en-US" sz="2000" dirty="0" smtClean="0">
                <a:solidFill>
                  <a:srgbClr val="1F497D"/>
                </a:solidFill>
                <a:latin typeface="Arial"/>
                <a:cs typeface="Arial"/>
              </a:rPr>
              <a:t>off-grid and on-grid projects, </a:t>
            </a:r>
            <a:r>
              <a:rPr lang="en-US" sz="2000" dirty="0">
                <a:solidFill>
                  <a:srgbClr val="1F497D"/>
                </a:solidFill>
                <a:latin typeface="Arial"/>
                <a:cs typeface="Arial"/>
              </a:rPr>
              <a:t>developing and operating off-grid </a:t>
            </a:r>
            <a:r>
              <a:rPr lang="en-US" sz="2000" dirty="0" smtClean="0">
                <a:solidFill>
                  <a:srgbClr val="1F497D"/>
                </a:solidFill>
                <a:latin typeface="Arial"/>
                <a:cs typeface="Arial"/>
              </a:rPr>
              <a:t>and on-grid Greenfield projects.</a:t>
            </a:r>
            <a:endParaRPr lang="en-US" sz="2000" b="1" dirty="0">
              <a:solidFill>
                <a:srgbClr val="1F497D"/>
              </a:solidFill>
              <a:latin typeface="Arial"/>
              <a:cs typeface="Arial"/>
            </a:endParaRPr>
          </a:p>
        </p:txBody>
      </p:sp>
      <p:sp>
        <p:nvSpPr>
          <p:cNvPr id="8" name="Rectangle 7"/>
          <p:cNvSpPr/>
          <p:nvPr/>
        </p:nvSpPr>
        <p:spPr>
          <a:xfrm>
            <a:off x="292100" y="807135"/>
            <a:ext cx="8572500" cy="369332"/>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wrap="square">
            <a:spAutoFit/>
          </a:bodyPr>
          <a:lstStyle/>
          <a:p>
            <a:pPr lvl="0" algn="ctr" defTabSz="914400" fontAlgn="base">
              <a:spcBef>
                <a:spcPct val="0"/>
              </a:spcBef>
              <a:spcAft>
                <a:spcPct val="0"/>
              </a:spcAft>
            </a:pPr>
            <a:r>
              <a:rPr lang="en-US" b="1" dirty="0" smtClean="0">
                <a:solidFill>
                  <a:srgbClr val="0000FF"/>
                </a:solidFill>
                <a:latin typeface="Arial"/>
                <a:ea typeface="Times New Roman" pitchFamily="-112" charset="0"/>
                <a:cs typeface="Arial"/>
              </a:rPr>
              <a:t>KYAW SOE WIN (KSW) HYDROPOWER ENTERPRISE</a:t>
            </a:r>
            <a:endParaRPr lang="en-US" b="1" dirty="0">
              <a:solidFill>
                <a:srgbClr val="0000FF"/>
              </a:solidFill>
              <a:latin typeface="Arial"/>
              <a:ea typeface="Times New Roman" pitchFamily="-112" charset="0"/>
              <a:cs typeface="Arial"/>
            </a:endParaRPr>
          </a:p>
        </p:txBody>
      </p:sp>
      <p:sp>
        <p:nvSpPr>
          <p:cNvPr id="9"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latin typeface="Arial"/>
                <a:ea typeface="Times New Roman" pitchFamily="-112" charset="0"/>
                <a:cs typeface="Arial"/>
              </a:rPr>
              <a:t>MEMBERS’ PROFILES AND ACTIVITIES</a:t>
            </a:r>
            <a:endParaRPr kumimoji="0" lang="en-US" sz="2400" b="1" u="none" strike="noStrike" cap="none" normalizeH="0" baseline="0" dirty="0">
              <a:ln>
                <a:noFill/>
              </a:ln>
              <a:solidFill>
                <a:srgbClr val="FFFFFF"/>
              </a:solidFill>
              <a:effectLst/>
              <a:latin typeface="Arial"/>
              <a:ea typeface="Times New Roman" pitchFamily="-112" charset="0"/>
              <a:cs typeface="Arial"/>
            </a:endParaRPr>
          </a:p>
        </p:txBody>
      </p:sp>
    </p:spTree>
    <p:extLst>
      <p:ext uri="{BB962C8B-B14F-4D97-AF65-F5344CB8AC3E}">
        <p14:creationId xmlns:p14="http://schemas.microsoft.com/office/powerpoint/2010/main" val="210326790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pic>
        <p:nvPicPr>
          <p:cNvPr id="10" name="Picture 9" descr="01.jpg"/>
          <p:cNvPicPr>
            <a:picLocks noChangeAspect="1"/>
          </p:cNvPicPr>
          <p:nvPr/>
        </p:nvPicPr>
        <p:blipFill rotWithShape="1">
          <a:blip r:embed="rId3"/>
          <a:srcRect l="-336" r="-121"/>
          <a:stretch/>
        </p:blipFill>
        <p:spPr>
          <a:xfrm>
            <a:off x="4521201" y="3917000"/>
            <a:ext cx="3797297"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descr="20150622_185038.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95682" y="2020349"/>
            <a:ext cx="5057736" cy="3793302"/>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03.jpg"/>
          <p:cNvPicPr>
            <a:picLocks noChangeAspect="1"/>
          </p:cNvPicPr>
          <p:nvPr/>
        </p:nvPicPr>
        <p:blipFill rotWithShape="1">
          <a:blip r:embed="rId5">
            <a:extLst>
              <a:ext uri="{28A0092B-C50C-407E-A947-70E740481C1C}">
                <a14:useLocalDpi xmlns:a14="http://schemas.microsoft.com/office/drawing/2010/main" val="0"/>
              </a:ext>
            </a:extLst>
          </a:blip>
          <a:srcRect l="2403" t="6481" r="7748" b="14016"/>
          <a:stretch/>
        </p:blipFill>
        <p:spPr>
          <a:xfrm>
            <a:off x="4521200" y="1397000"/>
            <a:ext cx="3797300"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latin typeface="Arial"/>
                <a:ea typeface="Times New Roman" pitchFamily="-112" charset="0"/>
                <a:cs typeface="Arial"/>
              </a:rPr>
              <a:t>MEMBERS’ PROFILES AND ACTIVITIES</a:t>
            </a:r>
            <a:endParaRPr kumimoji="0" lang="en-US" sz="2400" b="1" u="none" strike="noStrike" cap="none" normalizeH="0" baseline="0" dirty="0">
              <a:ln>
                <a:noFill/>
              </a:ln>
              <a:solidFill>
                <a:srgbClr val="FFFFFF"/>
              </a:solidFill>
              <a:effectLst/>
              <a:latin typeface="Arial"/>
              <a:ea typeface="Times New Roman" pitchFamily="-112" charset="0"/>
              <a:cs typeface="Arial"/>
            </a:endParaRPr>
          </a:p>
        </p:txBody>
      </p:sp>
      <p:sp>
        <p:nvSpPr>
          <p:cNvPr id="11" name="Rectangle 10"/>
          <p:cNvSpPr/>
          <p:nvPr/>
        </p:nvSpPr>
        <p:spPr>
          <a:xfrm>
            <a:off x="279400" y="807135"/>
            <a:ext cx="8572500" cy="369332"/>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wrap="square">
            <a:spAutoFit/>
          </a:bodyPr>
          <a:lstStyle/>
          <a:p>
            <a:pPr lvl="0" algn="ctr" defTabSz="914400" fontAlgn="base">
              <a:spcBef>
                <a:spcPct val="0"/>
              </a:spcBef>
              <a:spcAft>
                <a:spcPct val="0"/>
              </a:spcAft>
            </a:pPr>
            <a:r>
              <a:rPr lang="en-US" b="1" dirty="0" smtClean="0">
                <a:solidFill>
                  <a:srgbClr val="0000FF"/>
                </a:solidFill>
                <a:latin typeface="Arial"/>
                <a:ea typeface="Times New Roman" pitchFamily="-112" charset="0"/>
                <a:cs typeface="Arial"/>
              </a:rPr>
              <a:t>KYAW SOE WIN (KSW) HYDROPOWER ENTERPRISE</a:t>
            </a:r>
            <a:endParaRPr lang="en-US" b="1" dirty="0">
              <a:solidFill>
                <a:srgbClr val="0000FF"/>
              </a:solidFill>
              <a:latin typeface="Arial"/>
              <a:ea typeface="Times New Roman" pitchFamily="-112" charset="0"/>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ea typeface="Times New Roman" pitchFamily="-112" charset="0"/>
                <a:cs typeface="Arial"/>
              </a:rPr>
              <a:t>ELECTRICITY DISTRIBUTION SYSTEM</a:t>
            </a:r>
            <a:endParaRPr kumimoji="0" lang="en-US" sz="2400" b="1" u="none" strike="noStrike" cap="none" normalizeH="0" baseline="0" dirty="0">
              <a:ln>
                <a:noFill/>
              </a:ln>
              <a:solidFill>
                <a:srgbClr val="FFFFFF"/>
              </a:solidFill>
              <a:effectLst/>
              <a:ea typeface="Times New Roman" pitchFamily="-112" charset="0"/>
              <a:cs typeface="Arial"/>
            </a:endParaRPr>
          </a:p>
        </p:txBody>
      </p:sp>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pic>
        <p:nvPicPr>
          <p:cNvPr id="11" name="Picture 2" descr="C:\Users\UAungMyint\Desktop\Taungyi Kyaing Ton\104NIKON\DSCN0086.JPG"/>
          <p:cNvPicPr>
            <a:picLocks noChangeAspect="1" noChangeArrowheads="1"/>
          </p:cNvPicPr>
          <p:nvPr/>
        </p:nvPicPr>
        <p:blipFill rotWithShape="1">
          <a:blip r:embed="rId3" cstate="print"/>
          <a:srcRect r="9123"/>
          <a:stretch/>
        </p:blipFill>
        <p:spPr bwMode="auto">
          <a:xfrm>
            <a:off x="5607333" y="984625"/>
            <a:ext cx="3092168" cy="4530047"/>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3" descr="C:\Users\UAungMyint\Desktop\Taungyi Kyaing Ton\104NIKON\DSCN0081.JPG"/>
          <p:cNvPicPr>
            <a:picLocks noChangeAspect="1" noChangeArrowheads="1"/>
          </p:cNvPicPr>
          <p:nvPr/>
        </p:nvPicPr>
        <p:blipFill>
          <a:blip r:embed="rId4" cstate="print"/>
          <a:srcRect/>
          <a:stretch>
            <a:fillRect/>
          </a:stretch>
        </p:blipFill>
        <p:spPr bwMode="auto">
          <a:xfrm>
            <a:off x="448185" y="983855"/>
            <a:ext cx="3402587" cy="4536782"/>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2" descr="D:\PHOTO C3\Kyaing Ton 14.7.19\101NIKON\DSCN8819.JPG"/>
          <p:cNvPicPr>
            <a:picLocks noChangeAspect="1" noChangeArrowheads="1"/>
          </p:cNvPicPr>
          <p:nvPr/>
        </p:nvPicPr>
        <p:blipFill rotWithShape="1">
          <a:blip r:embed="rId5" cstate="print"/>
          <a:srcRect l="17124"/>
          <a:stretch/>
        </p:blipFill>
        <p:spPr bwMode="auto">
          <a:xfrm>
            <a:off x="3025271" y="984625"/>
            <a:ext cx="2815743" cy="4530047"/>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ounded Rectangle 13"/>
          <p:cNvSpPr/>
          <p:nvPr/>
        </p:nvSpPr>
        <p:spPr>
          <a:xfrm>
            <a:off x="2999871" y="5638799"/>
            <a:ext cx="2783150" cy="850901"/>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mj-lt"/>
                <a:cs typeface="Arial" panose="020B0604020202020204" pitchFamily="34" charset="0"/>
              </a:rPr>
              <a:t>Power Distribution System established by an IPP in 2005</a:t>
            </a:r>
            <a:endParaRPr lang="en-US" sz="1600" b="1" dirty="0">
              <a:solidFill>
                <a:schemeClr val="tx1"/>
              </a:solidFill>
              <a:latin typeface="+mj-lt"/>
              <a:cs typeface="Arial" panose="020B0604020202020204" pitchFamily="34" charset="0"/>
            </a:endParaRPr>
          </a:p>
        </p:txBody>
      </p:sp>
    </p:spTree>
    <p:extLst>
      <p:ext uri="{BB962C8B-B14F-4D97-AF65-F5344CB8AC3E}">
        <p14:creationId xmlns:p14="http://schemas.microsoft.com/office/powerpoint/2010/main" val="408442607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latin typeface="+mj-lt"/>
                <a:ea typeface="Times New Roman" pitchFamily="-112" charset="0"/>
                <a:cs typeface="Arial"/>
              </a:rPr>
              <a:t>VILLAGE TARIFF MANAGEMENT SYSTEM</a:t>
            </a:r>
            <a:endParaRPr kumimoji="0" lang="en-US" sz="2400" b="1" u="none" strike="noStrike" cap="none" normalizeH="0" baseline="0" dirty="0">
              <a:ln>
                <a:noFill/>
              </a:ln>
              <a:solidFill>
                <a:srgbClr val="FFFFFF"/>
              </a:solidFill>
              <a:effectLst/>
              <a:latin typeface="+mj-lt"/>
              <a:ea typeface="Times New Roman" pitchFamily="-112" charset="0"/>
              <a:cs typeface="Arial"/>
            </a:endParaRPr>
          </a:p>
        </p:txBody>
      </p:sp>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pic>
        <p:nvPicPr>
          <p:cNvPr id="7" name="Picture 2" descr="C:\Users\UAungMyint\Desktop\Taungyi Kyaing Ton\104NIKON\DSCN0113.JPG"/>
          <p:cNvPicPr>
            <a:picLocks noGrp="1" noChangeAspect="1" noChangeArrowheads="1"/>
          </p:cNvPicPr>
          <p:nvPr>
            <p:ph sz="half" idx="1"/>
          </p:nvPr>
        </p:nvPicPr>
        <p:blipFill>
          <a:blip r:embed="rId3" cstate="print"/>
          <a:srcRect/>
          <a:stretch>
            <a:fillRect/>
          </a:stretch>
        </p:blipFill>
        <p:spPr bwMode="auto">
          <a:xfrm>
            <a:off x="408261" y="968668"/>
            <a:ext cx="4434161" cy="3325621"/>
          </a:xfrm>
          <a:prstGeom prst="rect">
            <a:avLst/>
          </a:prstGeom>
          <a:noFill/>
        </p:spPr>
      </p:pic>
      <p:pic>
        <p:nvPicPr>
          <p:cNvPr id="8" name="Picture 3" descr="C:\Users\UAungMyint\Desktop\Taungyi Kyaing Ton\104NIKON\DSCN0117.JPG"/>
          <p:cNvPicPr>
            <a:picLocks noChangeAspect="1" noChangeArrowheads="1"/>
          </p:cNvPicPr>
          <p:nvPr/>
        </p:nvPicPr>
        <p:blipFill>
          <a:blip r:embed="rId4" cstate="print"/>
          <a:srcRect/>
          <a:stretch>
            <a:fillRect/>
          </a:stretch>
        </p:blipFill>
        <p:spPr bwMode="auto">
          <a:xfrm>
            <a:off x="4637361" y="3419769"/>
            <a:ext cx="3704988" cy="2778741"/>
          </a:xfrm>
          <a:prstGeom prst="rect">
            <a:avLst/>
          </a:prstGeom>
          <a:noFill/>
        </p:spPr>
      </p:pic>
      <p:sp>
        <p:nvSpPr>
          <p:cNvPr id="9" name="Up Arrow 8"/>
          <p:cNvSpPr/>
          <p:nvPr/>
        </p:nvSpPr>
        <p:spPr>
          <a:xfrm>
            <a:off x="1088944" y="4076758"/>
            <a:ext cx="2128398" cy="1471246"/>
          </a:xfrm>
          <a:prstGeom prst="upArrow">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cs typeface="Arial" panose="020B0604020202020204" pitchFamily="34" charset="0"/>
              </a:rPr>
              <a:t>Village Electric Bill Slips</a:t>
            </a:r>
            <a:endParaRPr lang="en-US" sz="1600" b="1" dirty="0">
              <a:solidFill>
                <a:schemeClr val="tx1"/>
              </a:solidFill>
              <a:cs typeface="Arial" panose="020B0604020202020204" pitchFamily="34" charset="0"/>
            </a:endParaRPr>
          </a:p>
        </p:txBody>
      </p:sp>
      <p:sp>
        <p:nvSpPr>
          <p:cNvPr id="10" name="Down Arrow 9"/>
          <p:cNvSpPr/>
          <p:nvPr/>
        </p:nvSpPr>
        <p:spPr>
          <a:xfrm>
            <a:off x="5328847" y="2092858"/>
            <a:ext cx="2424009" cy="1537176"/>
          </a:xfrm>
          <a:prstGeom prst="downArrow">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cs typeface="Arial" panose="020B0604020202020204" pitchFamily="34" charset="0"/>
              </a:rPr>
              <a:t>Village Tariff </a:t>
            </a:r>
            <a:r>
              <a:rPr lang="en-US" sz="1600" b="1" dirty="0">
                <a:solidFill>
                  <a:schemeClr val="tx1"/>
                </a:solidFill>
                <a:cs typeface="Arial" panose="020B0604020202020204" pitchFamily="34" charset="0"/>
              </a:rPr>
              <a:t>P</a:t>
            </a:r>
            <a:r>
              <a:rPr lang="en-US" sz="1600" b="1" dirty="0" smtClean="0">
                <a:solidFill>
                  <a:schemeClr val="tx1"/>
                </a:solidFill>
                <a:cs typeface="Arial" panose="020B0604020202020204" pitchFamily="34" charset="0"/>
              </a:rPr>
              <a:t>ayment Counter</a:t>
            </a:r>
            <a:endParaRPr lang="en-US" sz="1600" b="1" dirty="0">
              <a:solidFill>
                <a:schemeClr val="tx1"/>
              </a:solidFill>
              <a:cs typeface="Arial" panose="020B0604020202020204" pitchFamily="34" charset="0"/>
            </a:endParaRPr>
          </a:p>
        </p:txBody>
      </p:sp>
    </p:spTree>
    <p:extLst>
      <p:ext uri="{BB962C8B-B14F-4D97-AF65-F5344CB8AC3E}">
        <p14:creationId xmlns:p14="http://schemas.microsoft.com/office/powerpoint/2010/main" val="88788768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latin typeface="Arial"/>
                <a:ea typeface="Times New Roman" pitchFamily="-112" charset="0"/>
                <a:cs typeface="Arial"/>
              </a:rPr>
              <a:t>CHALLENGES FOR MINI-HYDROPOWER PROJECTS</a:t>
            </a:r>
            <a:endParaRPr kumimoji="0" lang="en-US" sz="2400" b="1" u="none" strike="noStrike" cap="none" normalizeH="0" baseline="0" dirty="0">
              <a:ln>
                <a:noFill/>
              </a:ln>
              <a:solidFill>
                <a:srgbClr val="FFFFFF"/>
              </a:solidFill>
              <a:effectLst/>
              <a:latin typeface="Arial"/>
              <a:ea typeface="Times New Roman" pitchFamily="-112" charset="0"/>
              <a:cs typeface="Arial"/>
            </a:endParaRPr>
          </a:p>
        </p:txBody>
      </p:sp>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sp>
        <p:nvSpPr>
          <p:cNvPr id="2" name="TextBox 1"/>
          <p:cNvSpPr txBox="1"/>
          <p:nvPr/>
        </p:nvSpPr>
        <p:spPr>
          <a:xfrm>
            <a:off x="86501" y="880059"/>
            <a:ext cx="3070746" cy="2862323"/>
          </a:xfrm>
          <a:prstGeom prst="rect">
            <a:avLst/>
          </a:prstGeom>
          <a:noFill/>
        </p:spPr>
        <p:txBody>
          <a:bodyPr wrap="square" rtlCol="0">
            <a:spAutoFit/>
          </a:bodyPr>
          <a:lstStyle/>
          <a:p>
            <a:r>
              <a:rPr lang="en-US" b="1" i="1" dirty="0" smtClean="0">
                <a:latin typeface="Arial" panose="020B0604020202020204" pitchFamily="34" charset="0"/>
                <a:cs typeface="Arial" panose="020B0604020202020204" pitchFamily="34" charset="0"/>
              </a:rPr>
              <a:t>FINANCIAL</a:t>
            </a:r>
          </a:p>
          <a:p>
            <a:pPr marL="285750" indent="-285750">
              <a:buFont typeface="Wingdings" panose="05000000000000000000" pitchFamily="2" charset="2"/>
              <a:buChar char="Ø"/>
            </a:pPr>
            <a:r>
              <a:rPr lang="en-US" dirty="0" smtClean="0">
                <a:solidFill>
                  <a:srgbClr val="0000FF"/>
                </a:solidFill>
                <a:latin typeface="Arial" panose="020B0604020202020204" pitchFamily="34" charset="0"/>
                <a:cs typeface="Arial" panose="020B0604020202020204" pitchFamily="34" charset="0"/>
              </a:rPr>
              <a:t>Lack </a:t>
            </a:r>
            <a:r>
              <a:rPr lang="en-US" dirty="0">
                <a:solidFill>
                  <a:srgbClr val="0000FF"/>
                </a:solidFill>
                <a:latin typeface="Arial" panose="020B0604020202020204" pitchFamily="34" charset="0"/>
                <a:cs typeface="Arial" panose="020B0604020202020204" pitchFamily="34" charset="0"/>
              </a:rPr>
              <a:t>of direct financial backing from </a:t>
            </a:r>
            <a:r>
              <a:rPr lang="en-US" dirty="0" smtClean="0">
                <a:solidFill>
                  <a:srgbClr val="0000FF"/>
                </a:solidFill>
                <a:latin typeface="Arial" panose="020B0604020202020204" pitchFamily="34" charset="0"/>
                <a:cs typeface="Arial" panose="020B0604020202020204" pitchFamily="34" charset="0"/>
              </a:rPr>
              <a:t>banks</a:t>
            </a:r>
          </a:p>
          <a:p>
            <a:pPr marL="285750" indent="-285750">
              <a:buFont typeface="Wingdings" panose="05000000000000000000" pitchFamily="2" charset="2"/>
              <a:buChar char="Ø"/>
            </a:pPr>
            <a:r>
              <a:rPr lang="en-US" dirty="0" smtClean="0">
                <a:solidFill>
                  <a:srgbClr val="0000FF"/>
                </a:solidFill>
                <a:latin typeface="Arial" panose="020B0604020202020204" pitchFamily="34" charset="0"/>
                <a:cs typeface="Arial" panose="020B0604020202020204" pitchFamily="34" charset="0"/>
              </a:rPr>
              <a:t>Short </a:t>
            </a:r>
            <a:r>
              <a:rPr lang="en-US" dirty="0">
                <a:solidFill>
                  <a:srgbClr val="0000FF"/>
                </a:solidFill>
                <a:latin typeface="Arial" panose="020B0604020202020204" pitchFamily="34" charset="0"/>
                <a:cs typeface="Arial" panose="020B0604020202020204" pitchFamily="34" charset="0"/>
              </a:rPr>
              <a:t>allotted time frames for implementing </a:t>
            </a:r>
            <a:r>
              <a:rPr lang="en-US" dirty="0" smtClean="0">
                <a:solidFill>
                  <a:srgbClr val="0000FF"/>
                </a:solidFill>
                <a:latin typeface="Arial" panose="020B0604020202020204" pitchFamily="34" charset="0"/>
                <a:cs typeface="Arial" panose="020B0604020202020204" pitchFamily="34" charset="0"/>
              </a:rPr>
              <a:t>projects</a:t>
            </a:r>
          </a:p>
          <a:p>
            <a:pPr marL="285750" indent="-285750">
              <a:buFont typeface="Wingdings" panose="05000000000000000000" pitchFamily="2" charset="2"/>
              <a:buChar char="Ø"/>
            </a:pPr>
            <a:r>
              <a:rPr lang="en-US" dirty="0" smtClean="0">
                <a:latin typeface="Arial" panose="020B0604020202020204" pitchFamily="34" charset="0"/>
                <a:cs typeface="Arial" panose="020B0604020202020204" pitchFamily="34" charset="0"/>
              </a:rPr>
              <a:t>Unclear project ownership</a:t>
            </a:r>
          </a:p>
          <a:p>
            <a:pPr marL="285750" indent="-285750">
              <a:buFont typeface="Wingdings" panose="05000000000000000000" pitchFamily="2" charset="2"/>
              <a:buChar char="Ø"/>
            </a:pPr>
            <a:r>
              <a:rPr lang="en-US" dirty="0" smtClean="0">
                <a:latin typeface="Arial" panose="020B0604020202020204" pitchFamily="34" charset="0"/>
                <a:cs typeface="Arial" panose="020B0604020202020204" pitchFamily="34" charset="0"/>
              </a:rPr>
              <a:t>Fixed tender costs</a:t>
            </a:r>
          </a:p>
          <a:p>
            <a:pPr marL="285750" indent="-285750">
              <a:buFont typeface="Wingdings" panose="05000000000000000000" pitchFamily="2" charset="2"/>
              <a:buChar char="Ø"/>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7" name="TextBox 6"/>
          <p:cNvSpPr txBox="1"/>
          <p:nvPr/>
        </p:nvSpPr>
        <p:spPr>
          <a:xfrm>
            <a:off x="5895833" y="880059"/>
            <a:ext cx="3070746" cy="1754327"/>
          </a:xfrm>
          <a:prstGeom prst="rect">
            <a:avLst/>
          </a:prstGeom>
          <a:noFill/>
        </p:spPr>
        <p:txBody>
          <a:bodyPr wrap="square" rtlCol="0">
            <a:spAutoFit/>
          </a:bodyPr>
          <a:lstStyle/>
          <a:p>
            <a:r>
              <a:rPr lang="en-US" b="1" i="1" dirty="0" smtClean="0">
                <a:latin typeface="Arial" panose="020B0604020202020204" pitchFamily="34" charset="0"/>
                <a:cs typeface="Arial" panose="020B0604020202020204" pitchFamily="34" charset="0"/>
              </a:rPr>
              <a:t>TECHNICAL</a:t>
            </a:r>
          </a:p>
          <a:p>
            <a:pPr marL="285750" indent="-285750">
              <a:buFont typeface="Wingdings" panose="05000000000000000000" pitchFamily="2" charset="2"/>
              <a:buChar char="Ø"/>
            </a:pPr>
            <a:r>
              <a:rPr lang="en-US" dirty="0">
                <a:solidFill>
                  <a:srgbClr val="0000FF"/>
                </a:solidFill>
                <a:latin typeface="Arial" panose="020B0604020202020204" pitchFamily="34" charset="0"/>
                <a:cs typeface="Arial" panose="020B0604020202020204" pitchFamily="34" charset="0"/>
              </a:rPr>
              <a:t>Lack of consumer </a:t>
            </a:r>
            <a:r>
              <a:rPr lang="en-US" dirty="0" smtClean="0">
                <a:solidFill>
                  <a:srgbClr val="0000FF"/>
                </a:solidFill>
                <a:latin typeface="Arial" panose="020B0604020202020204" pitchFamily="34" charset="0"/>
                <a:cs typeface="Arial" panose="020B0604020202020204" pitchFamily="34" charset="0"/>
              </a:rPr>
              <a:t>awareness</a:t>
            </a:r>
          </a:p>
          <a:p>
            <a:pPr marL="285750" indent="-285750">
              <a:buFont typeface="Wingdings" panose="05000000000000000000" pitchFamily="2" charset="2"/>
              <a:buChar char="Ø"/>
            </a:pPr>
            <a:r>
              <a:rPr lang="en-US" dirty="0">
                <a:solidFill>
                  <a:srgbClr val="0000FF"/>
                </a:solidFill>
                <a:latin typeface="Arial" panose="020B0604020202020204" pitchFamily="34" charset="0"/>
                <a:cs typeface="Arial" panose="020B0604020202020204" pitchFamily="34" charset="0"/>
              </a:rPr>
              <a:t>Lack of resource survey </a:t>
            </a:r>
            <a:r>
              <a:rPr lang="en-US" dirty="0" smtClean="0">
                <a:solidFill>
                  <a:srgbClr val="0000FF"/>
                </a:solidFill>
                <a:latin typeface="Arial" panose="020B0604020202020204" pitchFamily="34" charset="0"/>
                <a:cs typeface="Arial" panose="020B0604020202020204" pitchFamily="34" charset="0"/>
              </a:rPr>
              <a:t>data</a:t>
            </a:r>
          </a:p>
          <a:p>
            <a:endParaRPr lang="en-US" dirty="0" smtClean="0">
              <a:latin typeface="Arial" panose="020B0604020202020204" pitchFamily="34" charset="0"/>
              <a:cs typeface="Arial" panose="020B0604020202020204" pitchFamily="34" charset="0"/>
            </a:endParaRPr>
          </a:p>
        </p:txBody>
      </p:sp>
      <p:sp>
        <p:nvSpPr>
          <p:cNvPr id="8" name="TextBox 7"/>
          <p:cNvSpPr txBox="1"/>
          <p:nvPr/>
        </p:nvSpPr>
        <p:spPr>
          <a:xfrm>
            <a:off x="3157247" y="880059"/>
            <a:ext cx="2738586" cy="5355313"/>
          </a:xfrm>
          <a:prstGeom prst="rect">
            <a:avLst/>
          </a:prstGeom>
          <a:noFill/>
        </p:spPr>
        <p:txBody>
          <a:bodyPr wrap="square" rtlCol="0">
            <a:spAutoFit/>
          </a:bodyPr>
          <a:lstStyle/>
          <a:p>
            <a:r>
              <a:rPr lang="en-US" b="1" i="1" dirty="0" smtClean="0">
                <a:latin typeface="Arial" panose="020B0604020202020204" pitchFamily="34" charset="0"/>
                <a:cs typeface="Arial" panose="020B0604020202020204" pitchFamily="34" charset="0"/>
              </a:rPr>
              <a:t>REGULATORY</a:t>
            </a:r>
          </a:p>
          <a:p>
            <a:pPr marL="285750" indent="-285750">
              <a:buFont typeface="Wingdings" panose="05000000000000000000" pitchFamily="2" charset="2"/>
              <a:buChar char="Ø"/>
            </a:pPr>
            <a:r>
              <a:rPr lang="en-US" dirty="0">
                <a:solidFill>
                  <a:srgbClr val="0000FF"/>
                </a:solidFill>
                <a:latin typeface="Arial" panose="020B0604020202020204" pitchFamily="34" charset="0"/>
                <a:cs typeface="Arial" panose="020B0604020202020204" pitchFamily="34" charset="0"/>
              </a:rPr>
              <a:t>Lack of direct stakeholder </a:t>
            </a:r>
            <a:r>
              <a:rPr lang="en-US" dirty="0" smtClean="0">
                <a:solidFill>
                  <a:srgbClr val="0000FF"/>
                </a:solidFill>
                <a:latin typeface="Arial" panose="020B0604020202020204" pitchFamily="34" charset="0"/>
                <a:cs typeface="Arial" panose="020B0604020202020204" pitchFamily="34" charset="0"/>
              </a:rPr>
              <a:t>involvement</a:t>
            </a:r>
          </a:p>
          <a:p>
            <a:pPr marL="285750" indent="-285750">
              <a:buFont typeface="Wingdings" panose="05000000000000000000" pitchFamily="2" charset="2"/>
              <a:buChar char="Ø"/>
            </a:pPr>
            <a:r>
              <a:rPr lang="en-US" dirty="0" smtClean="0">
                <a:solidFill>
                  <a:srgbClr val="0000FF"/>
                </a:solidFill>
                <a:latin typeface="Arial" panose="020B0604020202020204" pitchFamily="34" charset="0"/>
                <a:cs typeface="Arial" panose="020B0604020202020204" pitchFamily="34" charset="0"/>
              </a:rPr>
              <a:t>Unclear regulatory procedure for when the grid arrives to mini-hydro sites</a:t>
            </a:r>
          </a:p>
          <a:p>
            <a:pPr marL="285750" indent="-285750">
              <a:buFont typeface="Wingdings" panose="05000000000000000000" pitchFamily="2" charset="2"/>
              <a:buChar char="Ø"/>
            </a:pPr>
            <a:r>
              <a:rPr lang="en-US" dirty="0" smtClean="0">
                <a:solidFill>
                  <a:srgbClr val="0000FF"/>
                </a:solidFill>
                <a:latin typeface="Arial" panose="020B0604020202020204" pitchFamily="34" charset="0"/>
                <a:cs typeface="Arial" panose="020B0604020202020204" pitchFamily="34" charset="0"/>
              </a:rPr>
              <a:t>Unclear </a:t>
            </a:r>
            <a:r>
              <a:rPr lang="en-US" dirty="0">
                <a:solidFill>
                  <a:srgbClr val="0000FF"/>
                </a:solidFill>
                <a:latin typeface="Arial" panose="020B0604020202020204" pitchFamily="34" charset="0"/>
                <a:cs typeface="Arial" panose="020B0604020202020204" pitchFamily="34" charset="0"/>
              </a:rPr>
              <a:t>NEP support structure for capacity building of private </a:t>
            </a:r>
            <a:r>
              <a:rPr lang="en-US" dirty="0" smtClean="0">
                <a:solidFill>
                  <a:srgbClr val="0000FF"/>
                </a:solidFill>
                <a:latin typeface="Arial" panose="020B0604020202020204" pitchFamily="34" charset="0"/>
                <a:cs typeface="Arial" panose="020B0604020202020204" pitchFamily="34" charset="0"/>
              </a:rPr>
              <a:t>developers</a:t>
            </a:r>
          </a:p>
          <a:p>
            <a:pPr marL="285750" indent="-285750">
              <a:buFont typeface="Wingdings" panose="05000000000000000000" pitchFamily="2" charset="2"/>
              <a:buChar char="Ø"/>
            </a:pPr>
            <a:r>
              <a:rPr lang="en-US" dirty="0" smtClean="0">
                <a:latin typeface="Arial" panose="020B0604020202020204" pitchFamily="34" charset="0"/>
                <a:cs typeface="Arial" panose="020B0604020202020204" pitchFamily="34" charset="0"/>
              </a:rPr>
              <a:t>Complicated procedure for project implementation</a:t>
            </a:r>
          </a:p>
          <a:p>
            <a:pPr marL="285750" indent="-285750">
              <a:buFont typeface="Wingdings" panose="05000000000000000000" pitchFamily="2" charset="2"/>
              <a:buChar char="Ø"/>
            </a:pPr>
            <a:r>
              <a:rPr lang="en-US" dirty="0" smtClean="0">
                <a:latin typeface="Arial" panose="020B0604020202020204" pitchFamily="34" charset="0"/>
                <a:cs typeface="Arial" panose="020B0604020202020204" pitchFamily="34" charset="0"/>
              </a:rPr>
              <a:t>Requirement </a:t>
            </a:r>
            <a:r>
              <a:rPr lang="en-US" dirty="0">
                <a:latin typeface="Arial" panose="020B0604020202020204" pitchFamily="34" charset="0"/>
                <a:cs typeface="Arial" panose="020B0604020202020204" pitchFamily="34" charset="0"/>
              </a:rPr>
              <a:t>of official permissions from relevant </a:t>
            </a:r>
            <a:r>
              <a:rPr lang="en-US" dirty="0" smtClean="0">
                <a:latin typeface="Arial" panose="020B0604020202020204" pitchFamily="34" charset="0"/>
                <a:cs typeface="Arial" panose="020B0604020202020204" pitchFamily="34" charset="0"/>
              </a:rPr>
              <a:t>authorities</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2264923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0" y="-18899"/>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1" compatLnSpc="1">
            <a:prstTxWarp prst="textNoShape">
              <a:avLst/>
            </a:prstTxWarp>
          </a:bodyPr>
          <a:lstStyle/>
          <a:p>
            <a:pPr lvl="0" algn="ctr" defTabSz="914400" fontAlgn="base">
              <a:spcBef>
                <a:spcPct val="0"/>
              </a:spcBef>
              <a:spcAft>
                <a:spcPct val="0"/>
              </a:spcAft>
            </a:pPr>
            <a:r>
              <a:rPr lang="en-US" sz="2600" b="1" dirty="0" smtClean="0">
                <a:solidFill>
                  <a:srgbClr val="FFFFFF"/>
                </a:solidFill>
                <a:latin typeface="+mj-lt"/>
                <a:ea typeface="Times New Roman" pitchFamily="-112" charset="0"/>
                <a:cs typeface="Arial"/>
              </a:rPr>
              <a:t>VOICES FROM THE GROUND</a:t>
            </a:r>
            <a:endParaRPr kumimoji="0" lang="en-US" sz="2600" b="1" u="none" strike="noStrike" cap="none" normalizeH="0" baseline="0" dirty="0">
              <a:ln>
                <a:noFill/>
              </a:ln>
              <a:solidFill>
                <a:srgbClr val="FFFFFF"/>
              </a:solidFill>
              <a:effectLst/>
              <a:latin typeface="+mj-lt"/>
              <a:ea typeface="Times New Roman" pitchFamily="-112" charset="0"/>
              <a:cs typeface="Arial"/>
            </a:endParaRPr>
          </a:p>
        </p:txBody>
      </p:sp>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pic>
        <p:nvPicPr>
          <p:cNvPr id="7" name="Picture 2"/>
          <p:cNvPicPr>
            <a:picLocks noGrp="1" noChangeAspect="1" noChangeArrowheads="1"/>
          </p:cNvPicPr>
          <p:nvPr>
            <p:ph sz="half" idx="1"/>
          </p:nvPr>
        </p:nvPicPr>
        <p:blipFill>
          <a:blip r:embed="rId3"/>
          <a:srcRect/>
          <a:stretch>
            <a:fillRect/>
          </a:stretch>
        </p:blipFill>
        <p:spPr bwMode="auto">
          <a:xfrm>
            <a:off x="4516651" y="1721599"/>
            <a:ext cx="4272058" cy="2837701"/>
          </a:xfrm>
          <a:prstGeom prst="rect">
            <a:avLst/>
          </a:prstGeom>
          <a:noFill/>
          <a:ln w="9525">
            <a:noFill/>
            <a:miter lim="800000"/>
            <a:headEnd/>
            <a:tailEnd/>
          </a:ln>
          <a:effectLst/>
        </p:spPr>
      </p:pic>
      <p:sp>
        <p:nvSpPr>
          <p:cNvPr id="9" name="Rounded Rectangular Callout 8"/>
          <p:cNvSpPr/>
          <p:nvPr/>
        </p:nvSpPr>
        <p:spPr>
          <a:xfrm>
            <a:off x="393700" y="1188296"/>
            <a:ext cx="4025899" cy="1239156"/>
          </a:xfrm>
          <a:prstGeom prst="wedgeRoundRectCallout">
            <a:avLst>
              <a:gd name="adj1" fmla="val 68743"/>
              <a:gd name="adj2" fmla="val 45777"/>
              <a:gd name="adj3" fmla="val 16667"/>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Arial" panose="020B0604020202020204" pitchFamily="34" charset="0"/>
                <a:cs typeface="Arial" panose="020B0604020202020204" pitchFamily="34" charset="0"/>
              </a:rPr>
              <a:t>“We </a:t>
            </a:r>
            <a:r>
              <a:rPr lang="en-US" sz="1400" i="1" dirty="0">
                <a:solidFill>
                  <a:schemeClr val="tx1"/>
                </a:solidFill>
                <a:latin typeface="Arial" panose="020B0604020202020204" pitchFamily="34" charset="0"/>
                <a:cs typeface="Arial" panose="020B0604020202020204" pitchFamily="34" charset="0"/>
              </a:rPr>
              <a:t>need proper </a:t>
            </a:r>
            <a:r>
              <a:rPr lang="en-US" sz="1400" b="1" i="1" dirty="0" smtClean="0">
                <a:solidFill>
                  <a:schemeClr val="tx1"/>
                </a:solidFill>
                <a:latin typeface="Arial" panose="020B0604020202020204" pitchFamily="34" charset="0"/>
                <a:cs typeface="Arial" panose="020B0604020202020204" pitchFamily="34" charset="0"/>
              </a:rPr>
              <a:t>guidance from government sector</a:t>
            </a:r>
            <a:r>
              <a:rPr lang="en-US" sz="1400" i="1" dirty="0" smtClean="0">
                <a:solidFill>
                  <a:schemeClr val="tx1"/>
                </a:solidFill>
                <a:latin typeface="Arial" panose="020B0604020202020204" pitchFamily="34" charset="0"/>
                <a:cs typeface="Arial" panose="020B0604020202020204" pitchFamily="34" charset="0"/>
              </a:rPr>
              <a:t> through coordinated </a:t>
            </a:r>
            <a:r>
              <a:rPr lang="en-US" sz="1400" i="1" dirty="0">
                <a:solidFill>
                  <a:schemeClr val="tx1"/>
                </a:solidFill>
                <a:latin typeface="Arial" panose="020B0604020202020204" pitchFamily="34" charset="0"/>
                <a:cs typeface="Arial" panose="020B0604020202020204" pitchFamily="34" charset="0"/>
              </a:rPr>
              <a:t>regulations </a:t>
            </a:r>
            <a:r>
              <a:rPr lang="en-US" sz="1400" i="1" dirty="0" smtClean="0">
                <a:solidFill>
                  <a:schemeClr val="tx1"/>
                </a:solidFill>
                <a:latin typeface="Arial" panose="020B0604020202020204" pitchFamily="34" charset="0"/>
                <a:cs typeface="Arial" panose="020B0604020202020204" pitchFamily="34" charset="0"/>
              </a:rPr>
              <a:t>from </a:t>
            </a:r>
            <a:r>
              <a:rPr lang="en-US" sz="1400" i="1" dirty="0">
                <a:solidFill>
                  <a:schemeClr val="tx1"/>
                </a:solidFill>
                <a:latin typeface="Arial" panose="020B0604020202020204" pitchFamily="34" charset="0"/>
                <a:cs typeface="Arial" panose="020B0604020202020204" pitchFamily="34" charset="0"/>
              </a:rPr>
              <a:t>relevant </a:t>
            </a:r>
            <a:r>
              <a:rPr lang="en-US" sz="1400" i="1" dirty="0" smtClean="0">
                <a:solidFill>
                  <a:schemeClr val="tx1"/>
                </a:solidFill>
                <a:latin typeface="Arial" panose="020B0604020202020204" pitchFamily="34" charset="0"/>
                <a:cs typeface="Arial" panose="020B0604020202020204" pitchFamily="34" charset="0"/>
              </a:rPr>
              <a:t>departments”</a:t>
            </a:r>
            <a:endParaRPr lang="en-US" sz="1400" b="1" i="1" dirty="0">
              <a:solidFill>
                <a:schemeClr val="tx1"/>
              </a:solidFill>
              <a:latin typeface="Arial" panose="020B0604020202020204" pitchFamily="34" charset="0"/>
              <a:cs typeface="Arial" panose="020B0604020202020204" pitchFamily="34" charset="0"/>
            </a:endParaRPr>
          </a:p>
        </p:txBody>
      </p:sp>
      <p:sp>
        <p:nvSpPr>
          <p:cNvPr id="10" name="Rounded Rectangular Callout 9"/>
          <p:cNvSpPr/>
          <p:nvPr/>
        </p:nvSpPr>
        <p:spPr>
          <a:xfrm>
            <a:off x="393700" y="2552982"/>
            <a:ext cx="4025898" cy="1239156"/>
          </a:xfrm>
          <a:prstGeom prst="wedgeRoundRectCallout">
            <a:avLst>
              <a:gd name="adj1" fmla="val 73780"/>
              <a:gd name="adj2" fmla="val 20691"/>
              <a:gd name="adj3" fmla="val 16667"/>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a:solidFill>
                  <a:schemeClr val="tx1"/>
                </a:solidFill>
                <a:latin typeface="Arial" panose="020B0604020202020204" pitchFamily="34" charset="0"/>
                <a:cs typeface="Arial" panose="020B0604020202020204" pitchFamily="34" charset="0"/>
              </a:rPr>
              <a:t>“We need </a:t>
            </a:r>
            <a:r>
              <a:rPr lang="en-US" sz="1400" b="1" i="1" dirty="0" smtClean="0">
                <a:solidFill>
                  <a:schemeClr val="tx1"/>
                </a:solidFill>
                <a:latin typeface="Arial" panose="020B0604020202020204" pitchFamily="34" charset="0"/>
                <a:cs typeface="Arial" panose="020B0604020202020204" pitchFamily="34" charset="0"/>
              </a:rPr>
              <a:t>a proper, supportive financing framework </a:t>
            </a:r>
            <a:r>
              <a:rPr lang="en-US" sz="1400" i="1" dirty="0" smtClean="0">
                <a:solidFill>
                  <a:schemeClr val="tx1"/>
                </a:solidFill>
                <a:latin typeface="Arial" panose="020B0604020202020204" pitchFamily="34" charset="0"/>
                <a:cs typeface="Arial" panose="020B0604020202020204" pitchFamily="34" charset="0"/>
              </a:rPr>
              <a:t>in which </a:t>
            </a:r>
            <a:r>
              <a:rPr lang="en-US" sz="1400" i="1" dirty="0">
                <a:solidFill>
                  <a:schemeClr val="tx1"/>
                </a:solidFill>
                <a:latin typeface="Arial" panose="020B0604020202020204" pitchFamily="34" charset="0"/>
                <a:cs typeface="Arial" panose="020B0604020202020204" pitchFamily="34" charset="0"/>
              </a:rPr>
              <a:t>we can pay back </a:t>
            </a:r>
            <a:r>
              <a:rPr lang="en-US" sz="1400" i="1" dirty="0" smtClean="0">
                <a:solidFill>
                  <a:schemeClr val="tx1"/>
                </a:solidFill>
                <a:latin typeface="Arial" panose="020B0604020202020204" pitchFamily="34" charset="0"/>
                <a:cs typeface="Arial" panose="020B0604020202020204" pitchFamily="34" charset="0"/>
              </a:rPr>
              <a:t>under feasible </a:t>
            </a:r>
            <a:r>
              <a:rPr lang="en-US" sz="1400" i="1" dirty="0">
                <a:solidFill>
                  <a:schemeClr val="tx1"/>
                </a:solidFill>
                <a:latin typeface="Arial" panose="020B0604020202020204" pitchFamily="34" charset="0"/>
                <a:cs typeface="Arial" panose="020B0604020202020204" pitchFamily="34" charset="0"/>
              </a:rPr>
              <a:t>terms and </a:t>
            </a:r>
            <a:r>
              <a:rPr lang="en-US" sz="1400" i="1" dirty="0" smtClean="0">
                <a:solidFill>
                  <a:schemeClr val="tx1"/>
                </a:solidFill>
                <a:latin typeface="Arial" panose="020B0604020202020204" pitchFamily="34" charset="0"/>
                <a:cs typeface="Arial" panose="020B0604020202020204" pitchFamily="34" charset="0"/>
              </a:rPr>
              <a:t>conditions”.</a:t>
            </a:r>
            <a:endParaRPr lang="en-US" sz="1400" b="1" i="1" dirty="0">
              <a:solidFill>
                <a:schemeClr val="tx1"/>
              </a:solidFill>
              <a:latin typeface="Arial" panose="020B0604020202020204" pitchFamily="34" charset="0"/>
              <a:cs typeface="Arial" panose="020B0604020202020204" pitchFamily="34" charset="0"/>
            </a:endParaRPr>
          </a:p>
        </p:txBody>
      </p:sp>
      <p:sp>
        <p:nvSpPr>
          <p:cNvPr id="12" name="Rounded Rectangular Callout 11"/>
          <p:cNvSpPr/>
          <p:nvPr/>
        </p:nvSpPr>
        <p:spPr>
          <a:xfrm>
            <a:off x="393700" y="3972348"/>
            <a:ext cx="4026470" cy="1346775"/>
          </a:xfrm>
          <a:prstGeom prst="wedgeRoundRectCallout">
            <a:avLst>
              <a:gd name="adj1" fmla="val 77258"/>
              <a:gd name="adj2" fmla="val -42909"/>
              <a:gd name="adj3" fmla="val 16667"/>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latin typeface="Arial" panose="020B0604020202020204" pitchFamily="34" charset="0"/>
              <a:cs typeface="Arial" panose="020B0604020202020204" pitchFamily="34" charset="0"/>
            </a:endParaRPr>
          </a:p>
        </p:txBody>
      </p:sp>
      <p:sp>
        <p:nvSpPr>
          <p:cNvPr id="2" name="Rectangle 1"/>
          <p:cNvSpPr/>
          <p:nvPr/>
        </p:nvSpPr>
        <p:spPr>
          <a:xfrm>
            <a:off x="472017" y="3995685"/>
            <a:ext cx="4074583" cy="1323439"/>
          </a:xfrm>
          <a:prstGeom prst="rect">
            <a:avLst/>
          </a:prstGeom>
        </p:spPr>
        <p:txBody>
          <a:bodyPr wrap="square">
            <a:spAutoFit/>
          </a:bodyPr>
          <a:lstStyle/>
          <a:p>
            <a:r>
              <a:rPr lang="en-US" sz="1600" dirty="0"/>
              <a:t>"</a:t>
            </a:r>
            <a:r>
              <a:rPr lang="en-US" sz="1600" i="1" dirty="0"/>
              <a:t>We need appropriate, </a:t>
            </a:r>
            <a:r>
              <a:rPr lang="en-US" sz="1600" b="1" i="1" dirty="0"/>
              <a:t>technical support </a:t>
            </a:r>
            <a:r>
              <a:rPr lang="en-US" sz="1600" i="1" dirty="0"/>
              <a:t>to upgrade our capacity to design and manufacture turbines, to improve the quality of feasibility studies, to implement projects, and so on.</a:t>
            </a:r>
            <a:r>
              <a:rPr lang="en-US" sz="1600" dirty="0"/>
              <a:t>"</a:t>
            </a:r>
          </a:p>
        </p:txBody>
      </p:sp>
    </p:spTree>
    <p:extLst>
      <p:ext uri="{BB962C8B-B14F-4D97-AF65-F5344CB8AC3E}">
        <p14:creationId xmlns:p14="http://schemas.microsoft.com/office/powerpoint/2010/main" val="421700897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ea typeface="Times New Roman" pitchFamily="-112" charset="0"/>
                <a:cs typeface="Arial"/>
              </a:rPr>
              <a:t>OPPORTUNITIES FOR MINI-HYDROPOWER PROJECTS</a:t>
            </a:r>
            <a:endParaRPr kumimoji="0" lang="en-US" sz="2400" b="1" u="none" strike="noStrike" cap="none" normalizeH="0" baseline="0" dirty="0">
              <a:ln>
                <a:noFill/>
              </a:ln>
              <a:solidFill>
                <a:srgbClr val="FFFFFF"/>
              </a:solidFill>
              <a:effectLst/>
              <a:ea typeface="Times New Roman" pitchFamily="-112" charset="0"/>
              <a:cs typeface="Arial"/>
            </a:endParaRPr>
          </a:p>
        </p:txBody>
      </p:sp>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sp>
        <p:nvSpPr>
          <p:cNvPr id="12" name="Content Placeholder 11"/>
          <p:cNvSpPr>
            <a:spLocks noGrp="1"/>
          </p:cNvSpPr>
          <p:nvPr>
            <p:ph idx="1"/>
          </p:nvPr>
        </p:nvSpPr>
        <p:spPr>
          <a:xfrm>
            <a:off x="457200" y="958756"/>
            <a:ext cx="8229600" cy="4525963"/>
          </a:xfrm>
        </p:spPr>
        <p:txBody>
          <a:bodyPr/>
          <a:lstStyle/>
          <a:p>
            <a:pPr marL="0" indent="0">
              <a:buNone/>
            </a:pPr>
            <a:r>
              <a:rPr lang="en-US" b="1" i="1" dirty="0" smtClean="0">
                <a:latin typeface="Arial" panose="020B0604020202020204" pitchFamily="34" charset="0"/>
                <a:cs typeface="Arial" panose="020B0604020202020204" pitchFamily="34" charset="0"/>
              </a:rPr>
              <a:t>Opportunities for:</a:t>
            </a:r>
            <a:endParaRPr lang="en-US" b="1" i="1" dirty="0">
              <a:latin typeface="Arial" panose="020B0604020202020204" pitchFamily="34" charset="0"/>
              <a:cs typeface="Arial" panose="020B0604020202020204" pitchFamily="34" charset="0"/>
            </a:endParaRPr>
          </a:p>
          <a:p>
            <a:pPr marL="685800" lvl="1">
              <a:lnSpc>
                <a:spcPct val="200000"/>
              </a:lnSpc>
              <a:buFont typeface="Wingdings" panose="05000000000000000000" pitchFamily="2" charset="2"/>
              <a:buChar char="Ø"/>
            </a:pPr>
            <a:r>
              <a:rPr lang="en-US" dirty="0" smtClean="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Developers</a:t>
            </a:r>
          </a:p>
          <a:p>
            <a:pPr marL="685800" lvl="1">
              <a:lnSpc>
                <a:spcPct val="200000"/>
              </a:lnSpc>
              <a:buFont typeface="Wingdings" panose="05000000000000000000" pitchFamily="2" charset="2"/>
              <a:buChar char="Ø"/>
            </a:pPr>
            <a:r>
              <a:rPr lang="en-US" b="1" dirty="0" smtClean="0">
                <a:latin typeface="Arial" panose="020B0604020202020204" pitchFamily="34" charset="0"/>
                <a:cs typeface="Arial" panose="020B0604020202020204" pitchFamily="34" charset="0"/>
              </a:rPr>
              <a:t>   Natural Environment</a:t>
            </a:r>
          </a:p>
          <a:p>
            <a:pPr marL="685800" lvl="1">
              <a:lnSpc>
                <a:spcPct val="200000"/>
              </a:lnSpc>
              <a:buFont typeface="Wingdings" panose="05000000000000000000" pitchFamily="2" charset="2"/>
              <a:buChar char="Ø"/>
            </a:pPr>
            <a:r>
              <a:rPr lang="en-US" b="1" dirty="0" smtClean="0">
                <a:latin typeface="Arial" panose="020B0604020202020204" pitchFamily="34" charset="0"/>
                <a:cs typeface="Arial" panose="020B0604020202020204" pitchFamily="34" charset="0"/>
              </a:rPr>
              <a:t>   Human Environment</a:t>
            </a:r>
            <a:endParaRPr lang="en-US" b="1"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25369998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emal_hydropower_station.jpg"/>
          <p:cNvPicPr>
            <a:picLocks noChangeAspect="1"/>
          </p:cNvPicPr>
          <p:nvPr/>
        </p:nvPicPr>
        <p:blipFill>
          <a:blip r:embed="rId3">
            <a:duotone>
              <a:schemeClr val="accent1">
                <a:shade val="45000"/>
                <a:satMod val="135000"/>
              </a:schemeClr>
              <a:prstClr val="white"/>
            </a:duotone>
            <a:alphaModFix amt="59000"/>
          </a:blip>
          <a:stretch>
            <a:fillRect/>
          </a:stretch>
        </p:blipFill>
        <p:spPr>
          <a:xfrm>
            <a:off x="6349" y="-25400"/>
            <a:ext cx="9137651" cy="6858000"/>
          </a:xfrm>
          <a:prstGeom prst="rect">
            <a:avLst/>
          </a:prstGeom>
        </p:spPr>
      </p:pic>
      <p:sp>
        <p:nvSpPr>
          <p:cNvPr id="5" name="Text Box 2"/>
          <p:cNvSpPr txBox="1">
            <a:spLocks noChangeArrowheads="1"/>
          </p:cNvSpPr>
          <p:nvPr/>
        </p:nvSpPr>
        <p:spPr bwMode="auto">
          <a:xfrm>
            <a:off x="0" y="-18900"/>
            <a:ext cx="9144000" cy="865657"/>
          </a:xfrm>
          <a:prstGeom prst="rect">
            <a:avLst/>
          </a:prstGeom>
          <a:solidFill>
            <a:schemeClr val="accent1">
              <a:lumMod val="50000"/>
            </a:schemeClr>
          </a:solidFill>
          <a:ln w="9525">
            <a:noFill/>
            <a:miter lim="800000"/>
            <a:headEnd/>
            <a:tailEnd/>
          </a:ln>
        </p:spPr>
        <p:txBody>
          <a:bodyPr vert="horz" wrap="square" lIns="91440" tIns="91440" rIns="91440" bIns="91440" numCol="1" anchor="t" anchorCtr="0" compatLnSpc="1">
            <a:prstTxWarp prst="textNoShape">
              <a:avLst/>
            </a:prstTxWarp>
          </a:bodyPr>
          <a:lstStyle/>
          <a:p>
            <a:pPr lvl="0" algn="ctr" defTabSz="914400" fontAlgn="base">
              <a:spcBef>
                <a:spcPct val="0"/>
              </a:spcBef>
              <a:spcAft>
                <a:spcPct val="0"/>
              </a:spcAft>
            </a:pPr>
            <a:endParaRPr kumimoji="0" lang="en-US" sz="3600" b="1" u="none" strike="noStrike" cap="none" normalizeH="0" baseline="0" dirty="0">
              <a:ln>
                <a:noFill/>
              </a:ln>
              <a:solidFill>
                <a:schemeClr val="bg1"/>
              </a:solidFill>
              <a:effectLst/>
              <a:latin typeface="Times"/>
              <a:ea typeface="Times New Roman" pitchFamily="-112" charset="0"/>
              <a:cs typeface="Times"/>
            </a:endParaRPr>
          </a:p>
        </p:txBody>
      </p:sp>
      <p:sp>
        <p:nvSpPr>
          <p:cNvPr id="8" name="TextBox 7"/>
          <p:cNvSpPr txBox="1"/>
          <p:nvPr/>
        </p:nvSpPr>
        <p:spPr>
          <a:xfrm>
            <a:off x="1271908" y="2623115"/>
            <a:ext cx="6350254" cy="1169551"/>
          </a:xfrm>
          <a:prstGeom prst="rect">
            <a:avLst/>
          </a:prstGeom>
          <a:noFill/>
        </p:spPr>
        <p:txBody>
          <a:bodyPr wrap="square" rtlCol="0">
            <a:spAutoFit/>
          </a:bodyPr>
          <a:lstStyle/>
          <a:p>
            <a:pPr algn="ctr"/>
            <a:r>
              <a:rPr lang="en-US" sz="7000" b="1" dirty="0" smtClean="0">
                <a:solidFill>
                  <a:srgbClr val="FF0000"/>
                </a:solidFill>
                <a:latin typeface="Cambria" pitchFamily="18" charset="0"/>
                <a:cs typeface="Arial"/>
              </a:rPr>
              <a:t>THANK YOU</a:t>
            </a:r>
          </a:p>
        </p:txBody>
      </p:sp>
      <p:sp>
        <p:nvSpPr>
          <p:cNvPr id="10" name="Text Box 2"/>
          <p:cNvSpPr txBox="1">
            <a:spLocks noChangeArrowheads="1"/>
          </p:cNvSpPr>
          <p:nvPr/>
        </p:nvSpPr>
        <p:spPr bwMode="auto">
          <a:xfrm>
            <a:off x="0" y="5996489"/>
            <a:ext cx="9144000" cy="865657"/>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0" y="-18899"/>
            <a:ext cx="9144000" cy="59039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3000" b="1" dirty="0" smtClean="0">
                <a:solidFill>
                  <a:srgbClr val="FFFFFF"/>
                </a:solidFill>
                <a:ea typeface="Times New Roman" pitchFamily="-112" charset="0"/>
                <a:cs typeface="Arial"/>
              </a:rPr>
              <a:t>Topics</a:t>
            </a:r>
            <a:endParaRPr kumimoji="0" lang="en-US" sz="3000" b="1" u="none" strike="noStrike" cap="none" normalizeH="0" baseline="0" dirty="0">
              <a:ln>
                <a:noFill/>
              </a:ln>
              <a:solidFill>
                <a:srgbClr val="FFFFFF"/>
              </a:solidFill>
              <a:effectLst/>
              <a:ea typeface="Times New Roman" pitchFamily="-112" charset="0"/>
              <a:cs typeface="Arial"/>
            </a:endParaRPr>
          </a:p>
        </p:txBody>
      </p:sp>
      <p:sp>
        <p:nvSpPr>
          <p:cNvPr id="6" name="Text Box 2"/>
          <p:cNvSpPr txBox="1">
            <a:spLocks noChangeArrowheads="1"/>
          </p:cNvSpPr>
          <p:nvPr/>
        </p:nvSpPr>
        <p:spPr bwMode="auto">
          <a:xfrm>
            <a:off x="0" y="6531742"/>
            <a:ext cx="9144000" cy="326258"/>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u="none" strike="noStrike" cap="none" normalizeH="0" baseline="0" dirty="0">
              <a:ln>
                <a:noFill/>
              </a:ln>
              <a:solidFill>
                <a:schemeClr val="accent1">
                  <a:lumMod val="75000"/>
                </a:schemeClr>
              </a:solidFill>
              <a:effectLst/>
              <a:latin typeface="Times" pitchFamily="-112" charset="0"/>
              <a:ea typeface="Times New Roman" pitchFamily="-112" charset="0"/>
            </a:endParaRPr>
          </a:p>
        </p:txBody>
      </p:sp>
      <p:sp>
        <p:nvSpPr>
          <p:cNvPr id="10" name="TextBox 9"/>
          <p:cNvSpPr txBox="1"/>
          <p:nvPr/>
        </p:nvSpPr>
        <p:spPr>
          <a:xfrm>
            <a:off x="190501" y="621063"/>
            <a:ext cx="8714454" cy="5488683"/>
          </a:xfrm>
          <a:prstGeom prst="rect">
            <a:avLst/>
          </a:prstGeom>
          <a:noFill/>
        </p:spPr>
        <p:txBody>
          <a:bodyPr wrap="square" rtlCol="0">
            <a:spAutoFit/>
          </a:bodyPr>
          <a:lstStyle/>
          <a:p>
            <a:pPr>
              <a:lnSpc>
                <a:spcPct val="150000"/>
              </a:lnSpc>
            </a:pPr>
            <a:endParaRPr lang="en-US" sz="1600" dirty="0" smtClean="0">
              <a:latin typeface="Arial"/>
              <a:cs typeface="Arial"/>
            </a:endParaRPr>
          </a:p>
          <a:p>
            <a:pPr marL="742950" lvl="1" indent="-285750">
              <a:lnSpc>
                <a:spcPct val="200000"/>
              </a:lnSpc>
              <a:buFont typeface="Wingdings" pitchFamily="2" charset="2"/>
              <a:buChar char="Ø"/>
            </a:pPr>
            <a:r>
              <a:rPr lang="en-US" sz="2800" b="1" dirty="0" smtClean="0">
                <a:solidFill>
                  <a:schemeClr val="tx2"/>
                </a:solidFill>
                <a:cs typeface="Arial"/>
              </a:rPr>
              <a:t>Association’s </a:t>
            </a:r>
            <a:r>
              <a:rPr lang="en-US" sz="2800" b="1" smtClean="0">
                <a:solidFill>
                  <a:schemeClr val="tx2"/>
                </a:solidFill>
                <a:cs typeface="Arial"/>
              </a:rPr>
              <a:t>Background and Founders</a:t>
            </a:r>
            <a:endParaRPr lang="en-US" sz="2800" b="1" dirty="0" smtClean="0">
              <a:solidFill>
                <a:schemeClr val="tx2"/>
              </a:solidFill>
              <a:latin typeface="+mj-lt"/>
              <a:cs typeface="Arial"/>
            </a:endParaRPr>
          </a:p>
          <a:p>
            <a:pPr marL="742950" lvl="1" indent="-285750">
              <a:lnSpc>
                <a:spcPct val="200000"/>
              </a:lnSpc>
              <a:buFont typeface="Wingdings" pitchFamily="2" charset="2"/>
              <a:buChar char="Ø"/>
            </a:pPr>
            <a:r>
              <a:rPr lang="en-US" sz="2800" b="1" dirty="0" smtClean="0">
                <a:solidFill>
                  <a:schemeClr val="tx2"/>
                </a:solidFill>
                <a:latin typeface="+mj-lt"/>
                <a:cs typeface="Arial"/>
              </a:rPr>
              <a:t>Members’ Profiles and Activities</a:t>
            </a:r>
          </a:p>
          <a:p>
            <a:pPr marL="742950" lvl="1" indent="-285750">
              <a:lnSpc>
                <a:spcPct val="200000"/>
              </a:lnSpc>
              <a:buFont typeface="Wingdings" pitchFamily="2" charset="2"/>
              <a:buChar char="Ø"/>
            </a:pPr>
            <a:r>
              <a:rPr lang="en-US" sz="2800" b="1" dirty="0" smtClean="0">
                <a:solidFill>
                  <a:schemeClr val="tx2"/>
                </a:solidFill>
                <a:latin typeface="+mj-lt"/>
                <a:cs typeface="Arial"/>
              </a:rPr>
              <a:t>Challenges</a:t>
            </a:r>
          </a:p>
          <a:p>
            <a:pPr marL="742950" lvl="1" indent="-285750">
              <a:lnSpc>
                <a:spcPct val="200000"/>
              </a:lnSpc>
              <a:buFont typeface="Wingdings" pitchFamily="2" charset="2"/>
              <a:buChar char="Ø"/>
            </a:pPr>
            <a:r>
              <a:rPr lang="en-US" sz="2800" b="1" dirty="0" smtClean="0">
                <a:solidFill>
                  <a:schemeClr val="tx2"/>
                </a:solidFill>
                <a:latin typeface="+mj-lt"/>
                <a:cs typeface="Arial"/>
              </a:rPr>
              <a:t>Voices From The Ground </a:t>
            </a:r>
          </a:p>
          <a:p>
            <a:pPr marL="742950" lvl="1" indent="-285750">
              <a:lnSpc>
                <a:spcPct val="200000"/>
              </a:lnSpc>
              <a:buFont typeface="Wingdings" pitchFamily="2" charset="2"/>
              <a:buChar char="Ø"/>
            </a:pPr>
            <a:r>
              <a:rPr lang="en-US" sz="2800" b="1" dirty="0" smtClean="0">
                <a:solidFill>
                  <a:schemeClr val="tx2"/>
                </a:solidFill>
                <a:latin typeface="+mj-lt"/>
                <a:cs typeface="Arial"/>
              </a:rPr>
              <a:t>Opportunities</a:t>
            </a:r>
            <a:endParaRPr lang="en-US" sz="1600" dirty="0">
              <a:solidFill>
                <a:schemeClr val="tx2"/>
              </a:solidFill>
              <a:latin typeface="Arial"/>
              <a:cs typeface="Arial"/>
            </a:endParaRPr>
          </a:p>
          <a:p>
            <a:pPr marL="285750" indent="-285750">
              <a:lnSpc>
                <a:spcPct val="150000"/>
              </a:lnSpc>
              <a:buFont typeface="Wingdings" pitchFamily="2" charset="2"/>
              <a:buChar char="Ø"/>
            </a:pPr>
            <a:endParaRPr lang="en-US" sz="1600" dirty="0" smtClean="0">
              <a:solidFill>
                <a:schemeClr val="tx2"/>
              </a:solidFill>
              <a:latin typeface="Arial"/>
              <a:cs typeface="Arial"/>
            </a:endParaRPr>
          </a:p>
          <a:p>
            <a:pPr>
              <a:lnSpc>
                <a:spcPct val="150000"/>
              </a:lnSpc>
            </a:pPr>
            <a:endParaRPr lang="en-US" sz="1600" dirty="0">
              <a:solidFill>
                <a:schemeClr val="tx2"/>
              </a:solidFill>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18"/>
          <p:cNvPicPr>
            <a:picLocks noChangeAspect="1" noChangeArrowheads="1"/>
          </p:cNvPicPr>
          <p:nvPr/>
        </p:nvPicPr>
        <p:blipFill>
          <a:blip r:embed="rId3" cstate="print"/>
          <a:srcRect/>
          <a:stretch>
            <a:fillRect/>
          </a:stretch>
        </p:blipFill>
        <p:spPr bwMode="auto">
          <a:xfrm>
            <a:off x="2667002" y="4217514"/>
            <a:ext cx="1778164" cy="1180243"/>
          </a:xfrm>
          <a:prstGeom prst="rect">
            <a:avLst/>
          </a:prstGeom>
          <a:noFill/>
          <a:ln w="9525">
            <a:noFill/>
            <a:miter lim="800000"/>
            <a:headEnd/>
            <a:tailEnd/>
          </a:ln>
          <a:effectLst/>
        </p:spPr>
      </p:pic>
      <p:pic>
        <p:nvPicPr>
          <p:cNvPr id="44" name="Picture 3"/>
          <p:cNvPicPr>
            <a:picLocks noChangeAspect="1" noChangeArrowheads="1"/>
          </p:cNvPicPr>
          <p:nvPr/>
        </p:nvPicPr>
        <p:blipFill>
          <a:blip r:embed="rId4" cstate="print"/>
          <a:srcRect/>
          <a:stretch>
            <a:fillRect/>
          </a:stretch>
        </p:blipFill>
        <p:spPr bwMode="auto">
          <a:xfrm>
            <a:off x="7340600" y="1390652"/>
            <a:ext cx="898876" cy="653728"/>
          </a:xfrm>
          <a:prstGeom prst="rect">
            <a:avLst/>
          </a:prstGeom>
          <a:noFill/>
          <a:ln w="9525">
            <a:noFill/>
            <a:miter lim="800000"/>
            <a:headEnd/>
            <a:tailEnd/>
          </a:ln>
          <a:effectLst/>
        </p:spPr>
      </p:pic>
      <p:pic>
        <p:nvPicPr>
          <p:cNvPr id="30" name="Picture 9"/>
          <p:cNvPicPr>
            <a:picLocks noChangeAspect="1" noChangeArrowheads="1"/>
          </p:cNvPicPr>
          <p:nvPr/>
        </p:nvPicPr>
        <p:blipFill>
          <a:blip r:embed="rId5"/>
          <a:srcRect/>
          <a:stretch>
            <a:fillRect/>
          </a:stretch>
        </p:blipFill>
        <p:spPr bwMode="auto">
          <a:xfrm>
            <a:off x="4373917" y="1841501"/>
            <a:ext cx="2557164" cy="1692129"/>
          </a:xfrm>
          <a:prstGeom prst="rect">
            <a:avLst/>
          </a:prstGeom>
          <a:noFill/>
          <a:ln w="9525">
            <a:noFill/>
            <a:miter lim="800000"/>
            <a:headEnd/>
            <a:tailEnd/>
          </a:ln>
          <a:effectLst/>
        </p:spPr>
      </p:pic>
      <p:pic>
        <p:nvPicPr>
          <p:cNvPr id="41" name="Picture 17"/>
          <p:cNvPicPr>
            <a:picLocks noChangeAspect="1" noChangeArrowheads="1"/>
          </p:cNvPicPr>
          <p:nvPr/>
        </p:nvPicPr>
        <p:blipFill>
          <a:blip r:embed="rId6"/>
          <a:srcRect/>
          <a:stretch>
            <a:fillRect/>
          </a:stretch>
        </p:blipFill>
        <p:spPr bwMode="auto">
          <a:xfrm>
            <a:off x="4368801" y="3505201"/>
            <a:ext cx="2164714" cy="1435715"/>
          </a:xfrm>
          <a:prstGeom prst="rect">
            <a:avLst/>
          </a:prstGeom>
          <a:noFill/>
          <a:ln w="9525">
            <a:noFill/>
            <a:miter lim="800000"/>
            <a:headEnd/>
            <a:tailEnd/>
          </a:ln>
          <a:effectLst/>
        </p:spPr>
      </p:pic>
      <p:pic>
        <p:nvPicPr>
          <p:cNvPr id="42" name="Picture 12"/>
          <p:cNvPicPr>
            <a:picLocks noChangeAspect="1" noChangeArrowheads="1"/>
          </p:cNvPicPr>
          <p:nvPr/>
        </p:nvPicPr>
        <p:blipFill rotWithShape="1">
          <a:blip r:embed="rId7"/>
          <a:srcRect r="18227" b="13806"/>
          <a:stretch/>
        </p:blipFill>
        <p:spPr bwMode="auto">
          <a:xfrm>
            <a:off x="2527300" y="5181602"/>
            <a:ext cx="1917866" cy="1346694"/>
          </a:xfrm>
          <a:prstGeom prst="rect">
            <a:avLst/>
          </a:prstGeom>
          <a:noFill/>
          <a:ln w="9525">
            <a:noFill/>
            <a:miter lim="800000"/>
            <a:headEnd/>
            <a:tailEnd/>
          </a:ln>
          <a:effectLst/>
        </p:spPr>
      </p:pic>
      <p:pic>
        <p:nvPicPr>
          <p:cNvPr id="27" name="Picture 2"/>
          <p:cNvPicPr>
            <a:picLocks noGrp="1" noChangeAspect="1" noChangeArrowheads="1"/>
          </p:cNvPicPr>
          <p:nvPr>
            <p:ph sz="half" idx="1"/>
          </p:nvPr>
        </p:nvPicPr>
        <p:blipFill>
          <a:blip r:embed="rId8" cstate="print"/>
          <a:srcRect/>
          <a:stretch>
            <a:fillRect/>
          </a:stretch>
        </p:blipFill>
        <p:spPr bwMode="auto">
          <a:xfrm>
            <a:off x="6311900" y="2895601"/>
            <a:ext cx="1949513" cy="1293577"/>
          </a:xfrm>
          <a:prstGeom prst="rect">
            <a:avLst/>
          </a:prstGeom>
          <a:noFill/>
          <a:ln w="9525">
            <a:noFill/>
            <a:miter lim="800000"/>
            <a:headEnd/>
            <a:tailEnd/>
          </a:ln>
          <a:effectLst/>
        </p:spPr>
      </p:pic>
      <p:pic>
        <p:nvPicPr>
          <p:cNvPr id="29" name="Picture 8"/>
          <p:cNvPicPr>
            <a:picLocks noChangeAspect="1" noChangeArrowheads="1"/>
          </p:cNvPicPr>
          <p:nvPr/>
        </p:nvPicPr>
        <p:blipFill>
          <a:blip r:embed="rId9" cstate="print"/>
          <a:srcRect/>
          <a:stretch>
            <a:fillRect/>
          </a:stretch>
        </p:blipFill>
        <p:spPr bwMode="auto">
          <a:xfrm>
            <a:off x="889002" y="2946401"/>
            <a:ext cx="1625904" cy="1083131"/>
          </a:xfrm>
          <a:prstGeom prst="rect">
            <a:avLst/>
          </a:prstGeom>
          <a:noFill/>
          <a:ln w="9525">
            <a:noFill/>
            <a:miter lim="800000"/>
            <a:headEnd/>
            <a:tailEnd/>
          </a:ln>
          <a:effectLst/>
        </p:spPr>
      </p:pic>
      <p:pic>
        <p:nvPicPr>
          <p:cNvPr id="31" name="Picture 10"/>
          <p:cNvPicPr>
            <a:picLocks noChangeAspect="1" noChangeArrowheads="1"/>
          </p:cNvPicPr>
          <p:nvPr/>
        </p:nvPicPr>
        <p:blipFill>
          <a:blip r:embed="rId10"/>
          <a:srcRect/>
          <a:stretch>
            <a:fillRect/>
          </a:stretch>
        </p:blipFill>
        <p:spPr bwMode="auto">
          <a:xfrm>
            <a:off x="6494904" y="1841501"/>
            <a:ext cx="1764305" cy="1172759"/>
          </a:xfrm>
          <a:prstGeom prst="rect">
            <a:avLst/>
          </a:prstGeom>
          <a:noFill/>
          <a:ln w="9525">
            <a:noFill/>
            <a:miter lim="800000"/>
            <a:headEnd/>
            <a:tailEnd/>
          </a:ln>
          <a:effectLst/>
        </p:spPr>
      </p:pic>
      <p:pic>
        <p:nvPicPr>
          <p:cNvPr id="32" name="Picture 11"/>
          <p:cNvPicPr>
            <a:picLocks noChangeAspect="1" noChangeArrowheads="1"/>
          </p:cNvPicPr>
          <p:nvPr/>
        </p:nvPicPr>
        <p:blipFill rotWithShape="1">
          <a:blip r:embed="rId11"/>
          <a:srcRect r="12281"/>
          <a:stretch/>
        </p:blipFill>
        <p:spPr bwMode="auto">
          <a:xfrm>
            <a:off x="876302" y="5207001"/>
            <a:ext cx="1732476" cy="1309913"/>
          </a:xfrm>
          <a:prstGeom prst="rect">
            <a:avLst/>
          </a:prstGeom>
          <a:noFill/>
          <a:ln w="9525">
            <a:noFill/>
            <a:miter lim="800000"/>
            <a:headEnd/>
            <a:tailEnd/>
          </a:ln>
          <a:effectLst/>
        </p:spPr>
      </p:pic>
      <p:pic>
        <p:nvPicPr>
          <p:cNvPr id="33" name="Picture 14"/>
          <p:cNvPicPr>
            <a:picLocks noChangeAspect="1" noChangeArrowheads="1"/>
          </p:cNvPicPr>
          <p:nvPr/>
        </p:nvPicPr>
        <p:blipFill>
          <a:blip r:embed="rId12"/>
          <a:srcRect/>
          <a:stretch>
            <a:fillRect/>
          </a:stretch>
        </p:blipFill>
        <p:spPr bwMode="auto">
          <a:xfrm>
            <a:off x="2628313" y="1841501"/>
            <a:ext cx="1740236" cy="1154211"/>
          </a:xfrm>
          <a:prstGeom prst="rect">
            <a:avLst/>
          </a:prstGeom>
          <a:noFill/>
          <a:ln w="9525">
            <a:noFill/>
            <a:miter lim="800000"/>
            <a:headEnd/>
            <a:tailEnd/>
          </a:ln>
          <a:effectLst/>
        </p:spPr>
      </p:pic>
      <p:pic>
        <p:nvPicPr>
          <p:cNvPr id="34" name="Picture 16"/>
          <p:cNvPicPr>
            <a:picLocks noChangeAspect="1" noChangeArrowheads="1"/>
          </p:cNvPicPr>
          <p:nvPr/>
        </p:nvPicPr>
        <p:blipFill>
          <a:blip r:embed="rId13"/>
          <a:srcRect/>
          <a:stretch>
            <a:fillRect/>
          </a:stretch>
        </p:blipFill>
        <p:spPr bwMode="auto">
          <a:xfrm>
            <a:off x="6303846" y="4099409"/>
            <a:ext cx="1945732" cy="1291466"/>
          </a:xfrm>
          <a:prstGeom prst="rect">
            <a:avLst/>
          </a:prstGeom>
          <a:noFill/>
          <a:ln w="9525">
            <a:noFill/>
            <a:miter lim="800000"/>
            <a:headEnd/>
            <a:tailEnd/>
          </a:ln>
          <a:effectLst/>
        </p:spPr>
      </p:pic>
      <p:pic>
        <p:nvPicPr>
          <p:cNvPr id="36" name="Picture 7"/>
          <p:cNvPicPr>
            <a:picLocks noChangeAspect="1" noChangeArrowheads="1"/>
          </p:cNvPicPr>
          <p:nvPr/>
        </p:nvPicPr>
        <p:blipFill>
          <a:blip r:embed="rId14"/>
          <a:srcRect/>
          <a:stretch>
            <a:fillRect/>
          </a:stretch>
        </p:blipFill>
        <p:spPr bwMode="auto">
          <a:xfrm>
            <a:off x="2324573" y="2836454"/>
            <a:ext cx="2083839" cy="1382045"/>
          </a:xfrm>
          <a:prstGeom prst="rect">
            <a:avLst/>
          </a:prstGeom>
          <a:noFill/>
          <a:ln w="9525">
            <a:noFill/>
            <a:miter lim="800000"/>
            <a:headEnd/>
            <a:tailEnd/>
          </a:ln>
          <a:effectLst/>
        </p:spPr>
      </p:pic>
      <p:pic>
        <p:nvPicPr>
          <p:cNvPr id="37" name="Picture 13"/>
          <p:cNvPicPr>
            <a:picLocks noChangeAspect="1" noChangeArrowheads="1"/>
          </p:cNvPicPr>
          <p:nvPr/>
        </p:nvPicPr>
        <p:blipFill>
          <a:blip r:embed="rId15" cstate="print"/>
          <a:srcRect/>
          <a:stretch>
            <a:fillRect/>
          </a:stretch>
        </p:blipFill>
        <p:spPr bwMode="auto">
          <a:xfrm>
            <a:off x="2120900" y="2857501"/>
            <a:ext cx="842801" cy="1269404"/>
          </a:xfrm>
          <a:prstGeom prst="rect">
            <a:avLst/>
          </a:prstGeom>
          <a:noFill/>
          <a:ln w="9525">
            <a:noFill/>
            <a:miter lim="800000"/>
            <a:headEnd/>
            <a:tailEnd/>
          </a:ln>
          <a:effectLst/>
        </p:spPr>
      </p:pic>
      <p:pic>
        <p:nvPicPr>
          <p:cNvPr id="39" name="Picture 15"/>
          <p:cNvPicPr>
            <a:picLocks noChangeAspect="1" noChangeArrowheads="1"/>
          </p:cNvPicPr>
          <p:nvPr/>
        </p:nvPicPr>
        <p:blipFill rotWithShape="1">
          <a:blip r:embed="rId16"/>
          <a:srcRect l="12836" r="9360"/>
          <a:stretch/>
        </p:blipFill>
        <p:spPr bwMode="auto">
          <a:xfrm>
            <a:off x="4437417" y="4889501"/>
            <a:ext cx="1890105" cy="1612424"/>
          </a:xfrm>
          <a:prstGeom prst="rect">
            <a:avLst/>
          </a:prstGeom>
          <a:noFill/>
          <a:ln w="9525">
            <a:noFill/>
            <a:miter lim="800000"/>
            <a:headEnd/>
            <a:tailEnd/>
          </a:ln>
          <a:effectLst/>
        </p:spPr>
      </p:pic>
      <p:pic>
        <p:nvPicPr>
          <p:cNvPr id="40" name="Picture 6"/>
          <p:cNvPicPr>
            <a:picLocks noChangeAspect="1" noChangeArrowheads="1"/>
          </p:cNvPicPr>
          <p:nvPr/>
        </p:nvPicPr>
        <p:blipFill>
          <a:blip r:embed="rId17"/>
          <a:srcRect/>
          <a:stretch>
            <a:fillRect/>
          </a:stretch>
        </p:blipFill>
        <p:spPr bwMode="auto">
          <a:xfrm>
            <a:off x="6322757" y="5249406"/>
            <a:ext cx="1919543" cy="1278751"/>
          </a:xfrm>
          <a:prstGeom prst="rect">
            <a:avLst/>
          </a:prstGeom>
          <a:noFill/>
          <a:ln w="9525">
            <a:noFill/>
            <a:miter lim="800000"/>
            <a:headEnd/>
            <a:tailEnd/>
          </a:ln>
          <a:effectLst/>
        </p:spPr>
      </p:pic>
      <p:pic>
        <p:nvPicPr>
          <p:cNvPr id="43" name="Picture 2"/>
          <p:cNvPicPr>
            <a:picLocks noChangeAspect="1" noChangeArrowheads="1"/>
          </p:cNvPicPr>
          <p:nvPr/>
        </p:nvPicPr>
        <p:blipFill>
          <a:blip r:embed="rId18" cstate="print"/>
          <a:srcRect/>
          <a:stretch>
            <a:fillRect/>
          </a:stretch>
        </p:blipFill>
        <p:spPr bwMode="auto">
          <a:xfrm>
            <a:off x="901701" y="1409701"/>
            <a:ext cx="2171042" cy="433069"/>
          </a:xfrm>
          <a:prstGeom prst="rect">
            <a:avLst/>
          </a:prstGeom>
          <a:noFill/>
          <a:ln w="9525">
            <a:noFill/>
            <a:miter lim="800000"/>
            <a:headEnd/>
            <a:tailEnd/>
          </a:ln>
          <a:effectLst/>
        </p:spPr>
      </p:pic>
      <p:pic>
        <p:nvPicPr>
          <p:cNvPr id="45" name="Picture 4"/>
          <p:cNvPicPr>
            <a:picLocks noChangeAspect="1" noChangeArrowheads="1"/>
          </p:cNvPicPr>
          <p:nvPr/>
        </p:nvPicPr>
        <p:blipFill>
          <a:blip r:embed="rId19" cstate="print"/>
          <a:srcRect/>
          <a:stretch>
            <a:fillRect/>
          </a:stretch>
        </p:blipFill>
        <p:spPr bwMode="auto">
          <a:xfrm>
            <a:off x="3945813" y="1345914"/>
            <a:ext cx="1231899" cy="546387"/>
          </a:xfrm>
          <a:prstGeom prst="rect">
            <a:avLst/>
          </a:prstGeom>
          <a:noFill/>
          <a:ln w="9525">
            <a:noFill/>
            <a:miter lim="800000"/>
            <a:headEnd/>
            <a:tailEnd/>
          </a:ln>
          <a:effectLst/>
        </p:spPr>
      </p:pic>
      <p:sp>
        <p:nvSpPr>
          <p:cNvPr id="46" name="Slide Number Placeholder 22"/>
          <p:cNvSpPr>
            <a:spLocks noGrp="1"/>
          </p:cNvSpPr>
          <p:nvPr>
            <p:ph type="sldNum" sz="quarter" idx="12"/>
          </p:nvPr>
        </p:nvSpPr>
        <p:spPr>
          <a:xfrm>
            <a:off x="6540501" y="6610350"/>
            <a:ext cx="1455710" cy="210319"/>
          </a:xfrm>
        </p:spPr>
        <p:txBody>
          <a:bodyPr/>
          <a:lstStyle/>
          <a:p>
            <a:fld id="{BC0D87F1-59C8-4397-9444-AF19D95A6224}" type="slidenum">
              <a:rPr lang="en-US" smtClean="0"/>
              <a:pPr/>
              <a:t>3</a:t>
            </a:fld>
            <a:endParaRPr lang="en-US"/>
          </a:p>
        </p:txBody>
      </p:sp>
      <p:pic>
        <p:nvPicPr>
          <p:cNvPr id="35" name="Picture 5"/>
          <p:cNvPicPr>
            <a:picLocks noChangeAspect="1" noChangeArrowheads="1"/>
          </p:cNvPicPr>
          <p:nvPr/>
        </p:nvPicPr>
        <p:blipFill>
          <a:blip r:embed="rId20" cstate="print"/>
          <a:srcRect/>
          <a:stretch>
            <a:fillRect/>
          </a:stretch>
        </p:blipFill>
        <p:spPr bwMode="auto">
          <a:xfrm>
            <a:off x="901602" y="1824348"/>
            <a:ext cx="1709459" cy="1132732"/>
          </a:xfrm>
          <a:prstGeom prst="rect">
            <a:avLst/>
          </a:prstGeom>
          <a:noFill/>
          <a:ln w="9525">
            <a:noFill/>
            <a:miter lim="800000"/>
            <a:headEnd/>
            <a:tailEnd/>
          </a:ln>
          <a:effectLst/>
        </p:spPr>
      </p:pic>
      <p:pic>
        <p:nvPicPr>
          <p:cNvPr id="28" name="Picture 3"/>
          <p:cNvPicPr>
            <a:picLocks noChangeAspect="1" noChangeArrowheads="1"/>
          </p:cNvPicPr>
          <p:nvPr/>
        </p:nvPicPr>
        <p:blipFill>
          <a:blip r:embed="rId21" cstate="print"/>
          <a:srcRect/>
          <a:stretch>
            <a:fillRect/>
          </a:stretch>
        </p:blipFill>
        <p:spPr bwMode="auto">
          <a:xfrm>
            <a:off x="883841" y="4025902"/>
            <a:ext cx="1781810" cy="1184676"/>
          </a:xfrm>
          <a:prstGeom prst="rect">
            <a:avLst/>
          </a:prstGeom>
          <a:noFill/>
          <a:ln w="9525">
            <a:noFill/>
            <a:miter lim="800000"/>
            <a:headEnd/>
            <a:tailEnd/>
          </a:ln>
          <a:effectLst/>
        </p:spPr>
      </p:pic>
      <p:sp>
        <p:nvSpPr>
          <p:cNvPr id="47" name="Title 1"/>
          <p:cNvSpPr>
            <a:spLocks noGrp="1"/>
          </p:cNvSpPr>
          <p:nvPr>
            <p:ph type="title"/>
          </p:nvPr>
        </p:nvSpPr>
        <p:spPr>
          <a:xfrm>
            <a:off x="37849" y="639762"/>
            <a:ext cx="9144000" cy="639762"/>
          </a:xfrm>
        </p:spPr>
        <p:txBody>
          <a:bodyPr>
            <a:noAutofit/>
          </a:bodyPr>
          <a:lstStyle/>
          <a:p>
            <a:r>
              <a:rPr lang="en-US" sz="1600" b="1" dirty="0" smtClean="0"/>
              <a:t>Micro Hydro and Decentralized Renewable Energy for Myanmar: Practice-to-Policy Dialogue, </a:t>
            </a:r>
            <a:br>
              <a:rPr lang="en-US" sz="1600" b="1" dirty="0" smtClean="0"/>
            </a:br>
            <a:r>
              <a:rPr lang="en-US" sz="1600" b="1" dirty="0" smtClean="0"/>
              <a:t>Applying Lessons from Indonesia, Nepal, and Sri Lanka; held in November 2014 </a:t>
            </a:r>
            <a:endParaRPr lang="en-US" sz="1600" b="1" dirty="0"/>
          </a:p>
        </p:txBody>
      </p:sp>
      <p:sp>
        <p:nvSpPr>
          <p:cNvPr id="49" name="Text Box 2"/>
          <p:cNvSpPr txBox="1">
            <a:spLocks noChangeArrowheads="1"/>
          </p:cNvSpPr>
          <p:nvPr/>
        </p:nvSpPr>
        <p:spPr bwMode="auto">
          <a:xfrm>
            <a:off x="0" y="-18899"/>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1" compatLnSpc="1">
            <a:prstTxWarp prst="textNoShape">
              <a:avLst/>
            </a:prstTxWarp>
          </a:bodyPr>
          <a:lstStyle/>
          <a:p>
            <a:pPr lvl="0" algn="ctr" defTabSz="914400" fontAlgn="base">
              <a:spcBef>
                <a:spcPct val="0"/>
              </a:spcBef>
              <a:spcAft>
                <a:spcPct val="0"/>
              </a:spcAft>
            </a:pPr>
            <a:r>
              <a:rPr kumimoji="0" lang="en-US" sz="2600" b="1" u="none" strike="noStrike" cap="none" normalizeH="0" baseline="0" dirty="0" smtClean="0">
                <a:ln>
                  <a:noFill/>
                </a:ln>
                <a:solidFill>
                  <a:srgbClr val="FFFFFF"/>
                </a:solidFill>
                <a:effectLst/>
                <a:ea typeface="Times New Roman" pitchFamily="-112" charset="0"/>
                <a:cs typeface="Arial"/>
              </a:rPr>
              <a:t>ASSOCIATION</a:t>
            </a:r>
            <a:r>
              <a:rPr kumimoji="0" lang="en-US" sz="2600" b="1" u="none" strike="noStrike" cap="none" normalizeH="0" dirty="0" smtClean="0">
                <a:ln>
                  <a:noFill/>
                </a:ln>
                <a:solidFill>
                  <a:srgbClr val="FFFFFF"/>
                </a:solidFill>
                <a:effectLst/>
                <a:ea typeface="Times New Roman" pitchFamily="-112" charset="0"/>
                <a:cs typeface="Arial"/>
              </a:rPr>
              <a:t> BACKGROUND AND FOUNDERS</a:t>
            </a:r>
            <a:endParaRPr kumimoji="0" lang="en-US" sz="2600" b="1" u="none" strike="noStrike" cap="none" normalizeH="0" baseline="0" dirty="0">
              <a:ln>
                <a:noFill/>
              </a:ln>
              <a:solidFill>
                <a:srgbClr val="FFFFFF"/>
              </a:solidFill>
              <a:effectLst/>
              <a:ea typeface="Times New Roman" pitchFamily="-112" charset="0"/>
              <a:cs typeface="Arial"/>
            </a:endParaRPr>
          </a:p>
        </p:txBody>
      </p:sp>
    </p:spTree>
    <p:extLst>
      <p:ext uri="{BB962C8B-B14F-4D97-AF65-F5344CB8AC3E}">
        <p14:creationId xmlns:p14="http://schemas.microsoft.com/office/powerpoint/2010/main" val="416128194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0" y="-18899"/>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1" compatLnSpc="1">
            <a:prstTxWarp prst="textNoShape">
              <a:avLst/>
            </a:prstTxWarp>
          </a:bodyPr>
          <a:lstStyle/>
          <a:p>
            <a:pPr lvl="0" algn="ctr" defTabSz="914400" fontAlgn="base">
              <a:spcBef>
                <a:spcPct val="0"/>
              </a:spcBef>
              <a:spcAft>
                <a:spcPct val="0"/>
              </a:spcAft>
            </a:pPr>
            <a:r>
              <a:rPr lang="en-US" sz="2600" b="1" dirty="0">
                <a:solidFill>
                  <a:srgbClr val="FFFFFF"/>
                </a:solidFill>
                <a:ea typeface="Times New Roman" pitchFamily="-112" charset="0"/>
                <a:cs typeface="Arial"/>
              </a:rPr>
              <a:t>ASSOCIATION BACKGROUND AND FOUNDERS</a:t>
            </a:r>
          </a:p>
        </p:txBody>
      </p:sp>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sp>
        <p:nvSpPr>
          <p:cNvPr id="4" name="TextBox 3"/>
          <p:cNvSpPr txBox="1"/>
          <p:nvPr/>
        </p:nvSpPr>
        <p:spPr>
          <a:xfrm>
            <a:off x="856331" y="1419930"/>
            <a:ext cx="4760686" cy="5239255"/>
          </a:xfrm>
          <a:prstGeom prst="rect">
            <a:avLst/>
          </a:prstGeom>
          <a:noFill/>
        </p:spPr>
        <p:txBody>
          <a:bodyPr wrap="square" rtlCol="0">
            <a:noAutofit/>
          </a:bodyPr>
          <a:lstStyle/>
          <a:p>
            <a:pPr marL="792163" lvl="1" indent="-217488" defTabSz="334963">
              <a:lnSpc>
                <a:spcPct val="150000"/>
              </a:lnSpc>
              <a:spcAft>
                <a:spcPts val="1200"/>
              </a:spcAft>
              <a:buFont typeface="Arial"/>
              <a:buChar char="•"/>
            </a:pPr>
            <a:r>
              <a:rPr lang="en-US" sz="2000" b="1" dirty="0">
                <a:solidFill>
                  <a:srgbClr val="1F497D"/>
                </a:solidFill>
                <a:cs typeface="Arial"/>
              </a:rPr>
              <a:t>U </a:t>
            </a:r>
            <a:r>
              <a:rPr lang="en-US" sz="2000" b="1" dirty="0" err="1">
                <a:solidFill>
                  <a:srgbClr val="1F497D"/>
                </a:solidFill>
                <a:cs typeface="Arial"/>
              </a:rPr>
              <a:t>Khin</a:t>
            </a:r>
            <a:r>
              <a:rPr lang="en-US" sz="2000" b="1" dirty="0">
                <a:solidFill>
                  <a:srgbClr val="1F497D"/>
                </a:solidFill>
                <a:cs typeface="Arial"/>
              </a:rPr>
              <a:t> </a:t>
            </a:r>
            <a:r>
              <a:rPr lang="en-US" sz="2000" b="1" dirty="0" err="1">
                <a:solidFill>
                  <a:srgbClr val="1F497D"/>
                </a:solidFill>
                <a:cs typeface="Arial"/>
              </a:rPr>
              <a:t>Maung</a:t>
            </a:r>
            <a:r>
              <a:rPr lang="en-US" sz="2000" b="1" dirty="0">
                <a:solidFill>
                  <a:srgbClr val="1F497D"/>
                </a:solidFill>
                <a:cs typeface="Arial"/>
              </a:rPr>
              <a:t> </a:t>
            </a:r>
            <a:r>
              <a:rPr lang="en-US" sz="2000" b="1" dirty="0" err="1" smtClean="0">
                <a:solidFill>
                  <a:srgbClr val="1F497D"/>
                </a:solidFill>
                <a:cs typeface="Arial"/>
              </a:rPr>
              <a:t>Soe</a:t>
            </a:r>
            <a:r>
              <a:rPr lang="en-US" sz="2000" b="1" dirty="0" smtClean="0">
                <a:solidFill>
                  <a:srgbClr val="1F497D"/>
                </a:solidFill>
                <a:cs typeface="Arial"/>
              </a:rPr>
              <a:t>  	(REAM)</a:t>
            </a:r>
          </a:p>
          <a:p>
            <a:pPr marL="792163" lvl="1" indent="-217488" defTabSz="334963">
              <a:lnSpc>
                <a:spcPct val="150000"/>
              </a:lnSpc>
              <a:spcAft>
                <a:spcPts val="1200"/>
              </a:spcAft>
              <a:buFont typeface="Arial"/>
              <a:buChar char="•"/>
            </a:pPr>
            <a:r>
              <a:rPr lang="en-US" sz="2000" b="1" dirty="0" smtClean="0">
                <a:solidFill>
                  <a:srgbClr val="1F497D"/>
                </a:solidFill>
                <a:cs typeface="Arial"/>
              </a:rPr>
              <a:t>U </a:t>
            </a:r>
            <a:r>
              <a:rPr lang="en-US" sz="2000" b="1" dirty="0" err="1" smtClean="0">
                <a:solidFill>
                  <a:srgbClr val="1F497D"/>
                </a:solidFill>
                <a:cs typeface="Arial"/>
              </a:rPr>
              <a:t>Khun</a:t>
            </a:r>
            <a:r>
              <a:rPr lang="en-US" sz="2000" b="1" dirty="0" smtClean="0">
                <a:solidFill>
                  <a:srgbClr val="1F497D"/>
                </a:solidFill>
                <a:cs typeface="Arial"/>
              </a:rPr>
              <a:t> </a:t>
            </a:r>
            <a:r>
              <a:rPr lang="en-US" sz="2000" b="1" dirty="0" err="1" smtClean="0">
                <a:solidFill>
                  <a:srgbClr val="1F497D"/>
                </a:solidFill>
                <a:cs typeface="Arial"/>
              </a:rPr>
              <a:t>Kyaw</a:t>
            </a:r>
            <a:r>
              <a:rPr lang="en-US" sz="2000" b="1" dirty="0">
                <a:solidFill>
                  <a:srgbClr val="1F497D"/>
                </a:solidFill>
                <a:cs typeface="Arial"/>
              </a:rPr>
              <a:t>	</a:t>
            </a:r>
            <a:r>
              <a:rPr lang="en-US" sz="2000" b="1" dirty="0" smtClean="0">
                <a:solidFill>
                  <a:srgbClr val="1F497D"/>
                </a:solidFill>
                <a:cs typeface="Arial"/>
              </a:rPr>
              <a:t>		( SSS )</a:t>
            </a:r>
          </a:p>
          <a:p>
            <a:pPr marL="792163" lvl="1" indent="-217488" defTabSz="334963">
              <a:lnSpc>
                <a:spcPct val="150000"/>
              </a:lnSpc>
              <a:spcAft>
                <a:spcPts val="1200"/>
              </a:spcAft>
              <a:buFont typeface="Arial"/>
              <a:buChar char="•"/>
            </a:pPr>
            <a:r>
              <a:rPr lang="en-US" sz="2000" b="1" dirty="0" smtClean="0">
                <a:solidFill>
                  <a:srgbClr val="1F497D"/>
                </a:solidFill>
                <a:cs typeface="Arial"/>
              </a:rPr>
              <a:t>U </a:t>
            </a:r>
            <a:r>
              <a:rPr lang="en-US" sz="2000" b="1" dirty="0" err="1" smtClean="0">
                <a:solidFill>
                  <a:srgbClr val="1F497D"/>
                </a:solidFill>
                <a:cs typeface="Arial"/>
              </a:rPr>
              <a:t>Khun</a:t>
            </a:r>
            <a:r>
              <a:rPr lang="en-US" sz="2000" b="1" dirty="0" smtClean="0">
                <a:solidFill>
                  <a:srgbClr val="1F497D"/>
                </a:solidFill>
                <a:cs typeface="Arial"/>
              </a:rPr>
              <a:t> </a:t>
            </a:r>
            <a:r>
              <a:rPr lang="en-US" sz="2000" b="1" dirty="0" err="1" smtClean="0">
                <a:solidFill>
                  <a:srgbClr val="1F497D"/>
                </a:solidFill>
                <a:cs typeface="Arial"/>
              </a:rPr>
              <a:t>Aung</a:t>
            </a:r>
            <a:r>
              <a:rPr lang="en-US" sz="2000" b="1" dirty="0" smtClean="0">
                <a:solidFill>
                  <a:srgbClr val="1F497D"/>
                </a:solidFill>
                <a:cs typeface="Arial"/>
              </a:rPr>
              <a:t> </a:t>
            </a:r>
            <a:r>
              <a:rPr lang="en-US" sz="2000" b="1" dirty="0" err="1" smtClean="0">
                <a:solidFill>
                  <a:srgbClr val="1F497D"/>
                </a:solidFill>
                <a:cs typeface="Arial"/>
              </a:rPr>
              <a:t>Myo</a:t>
            </a:r>
            <a:r>
              <a:rPr lang="en-US" sz="2000" b="1" dirty="0" smtClean="0">
                <a:solidFill>
                  <a:srgbClr val="1F497D"/>
                </a:solidFill>
                <a:cs typeface="Arial"/>
              </a:rPr>
              <a:t>	( SSS )</a:t>
            </a:r>
            <a:endParaRPr lang="en-US" sz="2000" b="1" dirty="0">
              <a:solidFill>
                <a:srgbClr val="1F497D"/>
              </a:solidFill>
              <a:cs typeface="Arial"/>
            </a:endParaRPr>
          </a:p>
          <a:p>
            <a:pPr marL="792163" lvl="1" indent="-217488" defTabSz="334963">
              <a:lnSpc>
                <a:spcPct val="150000"/>
              </a:lnSpc>
              <a:spcAft>
                <a:spcPts val="1200"/>
              </a:spcAft>
              <a:buFont typeface="Arial"/>
              <a:buChar char="•"/>
            </a:pPr>
            <a:r>
              <a:rPr lang="en-US" sz="2000" b="1" dirty="0" smtClean="0">
                <a:solidFill>
                  <a:srgbClr val="1F497D"/>
                </a:solidFill>
                <a:cs typeface="Arial"/>
              </a:rPr>
              <a:t>U Zaw Min			</a:t>
            </a:r>
            <a:r>
              <a:rPr lang="en-US" sz="2000" b="1" dirty="0">
                <a:solidFill>
                  <a:srgbClr val="1F497D"/>
                </a:solidFill>
                <a:cs typeface="Arial"/>
              </a:rPr>
              <a:t>	</a:t>
            </a:r>
            <a:r>
              <a:rPr lang="en-US" sz="2000" b="1" dirty="0" smtClean="0">
                <a:solidFill>
                  <a:srgbClr val="1F497D"/>
                </a:solidFill>
                <a:cs typeface="Arial"/>
              </a:rPr>
              <a:t>( SSS )</a:t>
            </a:r>
            <a:endParaRPr lang="en-US" sz="2000" b="1" dirty="0">
              <a:solidFill>
                <a:srgbClr val="1F497D"/>
              </a:solidFill>
              <a:cs typeface="Arial"/>
            </a:endParaRPr>
          </a:p>
          <a:p>
            <a:pPr marL="792163" lvl="1" indent="-217488" defTabSz="334963">
              <a:lnSpc>
                <a:spcPct val="150000"/>
              </a:lnSpc>
              <a:spcAft>
                <a:spcPts val="1200"/>
              </a:spcAft>
              <a:buFont typeface="Arial"/>
              <a:buChar char="•"/>
            </a:pPr>
            <a:r>
              <a:rPr lang="en-US" sz="2000" b="1" dirty="0" smtClean="0">
                <a:solidFill>
                  <a:srgbClr val="1F497D"/>
                </a:solidFill>
                <a:cs typeface="Arial"/>
              </a:rPr>
              <a:t>U </a:t>
            </a:r>
            <a:r>
              <a:rPr lang="en-US" sz="2000" b="1" dirty="0" err="1" smtClean="0">
                <a:solidFill>
                  <a:srgbClr val="1F497D"/>
                </a:solidFill>
                <a:cs typeface="Arial"/>
              </a:rPr>
              <a:t>Sai</a:t>
            </a:r>
            <a:r>
              <a:rPr lang="en-US" sz="2000" b="1" dirty="0" smtClean="0">
                <a:solidFill>
                  <a:srgbClr val="1F497D"/>
                </a:solidFill>
                <a:cs typeface="Arial"/>
              </a:rPr>
              <a:t> </a:t>
            </a:r>
            <a:r>
              <a:rPr lang="en-US" sz="2000" b="1" dirty="0" err="1" smtClean="0">
                <a:solidFill>
                  <a:srgbClr val="1F497D"/>
                </a:solidFill>
                <a:cs typeface="Arial"/>
              </a:rPr>
              <a:t>Htun</a:t>
            </a:r>
            <a:r>
              <a:rPr lang="en-US" sz="2000" b="1" dirty="0" smtClean="0">
                <a:solidFill>
                  <a:srgbClr val="1F497D"/>
                </a:solidFill>
                <a:cs typeface="Arial"/>
              </a:rPr>
              <a:t> </a:t>
            </a:r>
            <a:r>
              <a:rPr lang="en-US" sz="2000" b="1" dirty="0" err="1" smtClean="0">
                <a:solidFill>
                  <a:srgbClr val="1F497D"/>
                </a:solidFill>
                <a:cs typeface="Arial"/>
              </a:rPr>
              <a:t>Hla</a:t>
            </a:r>
            <a:r>
              <a:rPr lang="en-US" sz="2000" b="1" dirty="0">
                <a:solidFill>
                  <a:srgbClr val="1F497D"/>
                </a:solidFill>
                <a:cs typeface="Arial"/>
              </a:rPr>
              <a:t>		</a:t>
            </a:r>
            <a:r>
              <a:rPr lang="en-US" sz="2000" b="1" dirty="0" smtClean="0">
                <a:solidFill>
                  <a:srgbClr val="1F497D"/>
                </a:solidFill>
                <a:cs typeface="Arial"/>
              </a:rPr>
              <a:t>	( NSS )</a:t>
            </a:r>
          </a:p>
          <a:p>
            <a:pPr marL="792163" lvl="1" indent="-217488" defTabSz="334963">
              <a:lnSpc>
                <a:spcPct val="150000"/>
              </a:lnSpc>
              <a:spcAft>
                <a:spcPts val="1200"/>
              </a:spcAft>
              <a:buFont typeface="Arial"/>
              <a:buChar char="•"/>
            </a:pPr>
            <a:r>
              <a:rPr lang="en-US" sz="2000" b="1" dirty="0" smtClean="0">
                <a:solidFill>
                  <a:srgbClr val="1F497D"/>
                </a:solidFill>
                <a:cs typeface="Arial"/>
              </a:rPr>
              <a:t>U Ye </a:t>
            </a:r>
            <a:r>
              <a:rPr lang="en-US" sz="2000" b="1" dirty="0" err="1" smtClean="0">
                <a:solidFill>
                  <a:srgbClr val="1F497D"/>
                </a:solidFill>
                <a:cs typeface="Arial"/>
              </a:rPr>
              <a:t>Naing</a:t>
            </a:r>
            <a:r>
              <a:rPr lang="en-US" sz="2000" b="1" dirty="0" smtClean="0">
                <a:solidFill>
                  <a:srgbClr val="1F497D"/>
                </a:solidFill>
                <a:cs typeface="Arial"/>
              </a:rPr>
              <a:t>				( </a:t>
            </a:r>
            <a:r>
              <a:rPr lang="en-US" sz="2000" b="1" dirty="0">
                <a:solidFill>
                  <a:srgbClr val="1F497D"/>
                </a:solidFill>
                <a:cs typeface="Arial"/>
              </a:rPr>
              <a:t>E</a:t>
            </a:r>
            <a:r>
              <a:rPr lang="en-US" sz="2000" b="1" dirty="0" smtClean="0">
                <a:solidFill>
                  <a:srgbClr val="1F497D"/>
                </a:solidFill>
                <a:cs typeface="Arial"/>
              </a:rPr>
              <a:t>SS )</a:t>
            </a:r>
            <a:endParaRPr lang="en-US" sz="2000" b="1" dirty="0">
              <a:solidFill>
                <a:srgbClr val="1F497D"/>
              </a:solidFill>
              <a:cs typeface="Arial"/>
            </a:endParaRPr>
          </a:p>
          <a:p>
            <a:pPr marL="792163" lvl="1" indent="-217488" defTabSz="334963">
              <a:lnSpc>
                <a:spcPct val="150000"/>
              </a:lnSpc>
              <a:spcAft>
                <a:spcPts val="1200"/>
              </a:spcAft>
              <a:buFont typeface="Arial"/>
              <a:buChar char="•"/>
            </a:pPr>
            <a:r>
              <a:rPr lang="en-US" sz="2000" b="1" dirty="0" smtClean="0">
                <a:solidFill>
                  <a:srgbClr val="1F497D"/>
                </a:solidFill>
                <a:cs typeface="Arial"/>
              </a:rPr>
              <a:t>U Kyi Thein		</a:t>
            </a:r>
            <a:r>
              <a:rPr lang="en-US" sz="2000" b="1" dirty="0">
                <a:solidFill>
                  <a:srgbClr val="1F497D"/>
                </a:solidFill>
                <a:cs typeface="Arial"/>
              </a:rPr>
              <a:t>	</a:t>
            </a:r>
            <a:r>
              <a:rPr lang="en-US" sz="2000" b="1" dirty="0" smtClean="0">
                <a:solidFill>
                  <a:srgbClr val="1F497D"/>
                </a:solidFill>
                <a:cs typeface="Arial"/>
              </a:rPr>
              <a:t>	( ESS )</a:t>
            </a:r>
          </a:p>
          <a:p>
            <a:pPr marL="792163" lvl="1" indent="-217488" defTabSz="334963">
              <a:lnSpc>
                <a:spcPct val="150000"/>
              </a:lnSpc>
              <a:spcAft>
                <a:spcPts val="1200"/>
              </a:spcAft>
              <a:buFont typeface="Arial"/>
              <a:buChar char="•"/>
            </a:pPr>
            <a:r>
              <a:rPr lang="en-US" sz="2000" b="1" dirty="0" smtClean="0">
                <a:solidFill>
                  <a:srgbClr val="1F497D"/>
                </a:solidFill>
                <a:cs typeface="Arial"/>
              </a:rPr>
              <a:t>U </a:t>
            </a:r>
            <a:r>
              <a:rPr lang="en-US" sz="2000" b="1" dirty="0" err="1" smtClean="0">
                <a:solidFill>
                  <a:srgbClr val="1F497D"/>
                </a:solidFill>
                <a:cs typeface="Arial"/>
              </a:rPr>
              <a:t>Sai</a:t>
            </a:r>
            <a:r>
              <a:rPr lang="en-US" sz="2000" b="1" dirty="0" smtClean="0">
                <a:solidFill>
                  <a:srgbClr val="1F497D"/>
                </a:solidFill>
                <a:cs typeface="Arial"/>
              </a:rPr>
              <a:t> </a:t>
            </a:r>
            <a:r>
              <a:rPr lang="en-US" sz="2000" b="1" dirty="0" err="1" smtClean="0">
                <a:solidFill>
                  <a:srgbClr val="1F497D"/>
                </a:solidFill>
                <a:cs typeface="Arial"/>
              </a:rPr>
              <a:t>Khum</a:t>
            </a:r>
            <a:r>
              <a:rPr lang="en-US" sz="2000" b="1" dirty="0" smtClean="0">
                <a:solidFill>
                  <a:srgbClr val="1F497D"/>
                </a:solidFill>
                <a:cs typeface="Arial"/>
              </a:rPr>
              <a:t> Mark		( ESS </a:t>
            </a:r>
            <a:r>
              <a:rPr lang="en-US" sz="2000" b="1" dirty="0">
                <a:solidFill>
                  <a:srgbClr val="1F497D"/>
                </a:solidFill>
                <a:cs typeface="Arial"/>
              </a:rPr>
              <a:t>)</a:t>
            </a:r>
          </a:p>
        </p:txBody>
      </p:sp>
      <p:sp>
        <p:nvSpPr>
          <p:cNvPr id="2" name="TextBox 1"/>
          <p:cNvSpPr txBox="1"/>
          <p:nvPr/>
        </p:nvSpPr>
        <p:spPr>
          <a:xfrm>
            <a:off x="36482" y="6235127"/>
            <a:ext cx="9071036" cy="340734"/>
          </a:xfrm>
          <a:prstGeom prst="rect">
            <a:avLst/>
          </a:prstGeom>
          <a:noFill/>
          <a:ln>
            <a:noFill/>
          </a:ln>
        </p:spPr>
        <p:txBody>
          <a:bodyPr wrap="square" rtlCol="0">
            <a:spAutoFit/>
          </a:bodyPr>
          <a:lstStyle/>
          <a:p>
            <a:pPr>
              <a:lnSpc>
                <a:spcPct val="150000"/>
              </a:lnSpc>
            </a:pPr>
            <a:r>
              <a:rPr lang="en-US" sz="1200" b="1" dirty="0" smtClean="0">
                <a:solidFill>
                  <a:schemeClr val="accent2">
                    <a:lumMod val="50000"/>
                  </a:schemeClr>
                </a:solidFill>
              </a:rPr>
              <a:t>REAM– Renewable Energy Association of Myanmar,  SSS –  Southern Shan State , NSS – Northern Shan State , ESS – Eastern </a:t>
            </a:r>
            <a:r>
              <a:rPr lang="en-US" sz="1200" b="1" dirty="0">
                <a:solidFill>
                  <a:schemeClr val="accent2">
                    <a:lumMod val="50000"/>
                  </a:schemeClr>
                </a:solidFill>
              </a:rPr>
              <a:t>Shan </a:t>
            </a:r>
            <a:r>
              <a:rPr lang="en-US" sz="1200" b="1" dirty="0" smtClean="0">
                <a:solidFill>
                  <a:schemeClr val="accent2">
                    <a:lumMod val="50000"/>
                  </a:schemeClr>
                </a:solidFill>
              </a:rPr>
              <a:t>State</a:t>
            </a:r>
            <a:endParaRPr lang="en-US" sz="1200" b="1" dirty="0">
              <a:solidFill>
                <a:schemeClr val="accent2">
                  <a:lumMod val="50000"/>
                </a:schemeClr>
              </a:solidFill>
            </a:endParaRPr>
          </a:p>
        </p:txBody>
      </p:sp>
      <p:sp>
        <p:nvSpPr>
          <p:cNvPr id="3" name="TextBox 2"/>
          <p:cNvSpPr txBox="1"/>
          <p:nvPr/>
        </p:nvSpPr>
        <p:spPr>
          <a:xfrm>
            <a:off x="406370" y="823592"/>
            <a:ext cx="3830279" cy="400110"/>
          </a:xfrm>
          <a:prstGeom prst="rect">
            <a:avLst/>
          </a:prstGeom>
          <a:noFill/>
        </p:spPr>
        <p:txBody>
          <a:bodyPr wrap="none" rtlCol="0">
            <a:spAutoFit/>
          </a:bodyPr>
          <a:lstStyle/>
          <a:p>
            <a:pPr lvl="0" algn="ctr" defTabSz="914400" fontAlgn="base">
              <a:spcBef>
                <a:spcPct val="0"/>
              </a:spcBef>
              <a:spcAft>
                <a:spcPct val="0"/>
              </a:spcAft>
            </a:pPr>
            <a:r>
              <a:rPr lang="en-US" sz="2000" b="1" u="sng" dirty="0">
                <a:solidFill>
                  <a:schemeClr val="tx2"/>
                </a:solidFill>
                <a:latin typeface="Cambria" pitchFamily="18" charset="0"/>
                <a:ea typeface="Times New Roman" pitchFamily="-112" charset="0"/>
                <a:cs typeface="Arial"/>
              </a:rPr>
              <a:t>ASSOCIATION FIRST </a:t>
            </a:r>
            <a:r>
              <a:rPr lang="en-US" sz="2000" b="1" u="sng" dirty="0" smtClean="0">
                <a:solidFill>
                  <a:schemeClr val="tx2"/>
                </a:solidFill>
                <a:latin typeface="Cambria" pitchFamily="18" charset="0"/>
                <a:ea typeface="Times New Roman" pitchFamily="-112" charset="0"/>
                <a:cs typeface="Arial"/>
              </a:rPr>
              <a:t>MEMBERS</a:t>
            </a:r>
            <a:endParaRPr lang="en-US" sz="2000" b="1" u="sng" dirty="0">
              <a:solidFill>
                <a:schemeClr val="tx2"/>
              </a:solidFill>
              <a:latin typeface="Cambria" pitchFamily="18" charset="0"/>
              <a:ea typeface="Times New Roman" pitchFamily="-112" charset="0"/>
              <a:cs typeface="Arial"/>
            </a:endParaRPr>
          </a:p>
        </p:txBody>
      </p:sp>
    </p:spTree>
    <p:extLst>
      <p:ext uri="{BB962C8B-B14F-4D97-AF65-F5344CB8AC3E}">
        <p14:creationId xmlns:p14="http://schemas.microsoft.com/office/powerpoint/2010/main" val="243254087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latin typeface="Arial"/>
                <a:ea typeface="Times New Roman" pitchFamily="-112" charset="0"/>
                <a:cs typeface="Arial"/>
              </a:rPr>
              <a:t>MEMBERS’ PROFILES AND ACTIVITIES</a:t>
            </a:r>
            <a:endParaRPr kumimoji="0" lang="en-US" sz="2400" b="1" u="none" strike="noStrike" cap="none" normalizeH="0" baseline="0" dirty="0">
              <a:ln>
                <a:noFill/>
              </a:ln>
              <a:solidFill>
                <a:srgbClr val="FFFFFF"/>
              </a:solidFill>
              <a:effectLst/>
              <a:latin typeface="Arial"/>
              <a:ea typeface="Times New Roman" pitchFamily="-112" charset="0"/>
              <a:cs typeface="Arial"/>
            </a:endParaRPr>
          </a:p>
        </p:txBody>
      </p:sp>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sp>
        <p:nvSpPr>
          <p:cNvPr id="14" name="TextBox 13"/>
          <p:cNvSpPr txBox="1"/>
          <p:nvPr/>
        </p:nvSpPr>
        <p:spPr>
          <a:xfrm>
            <a:off x="393700" y="1409700"/>
            <a:ext cx="8280000" cy="5040000"/>
          </a:xfrm>
          <a:prstGeom prst="rect">
            <a:avLst/>
          </a:prstGeom>
          <a:noFill/>
          <a:ln>
            <a:solidFill>
              <a:schemeClr val="tx2"/>
            </a:solidFill>
          </a:ln>
        </p:spPr>
        <p:txBody>
          <a:bodyPr wrap="square" rtlCol="0">
            <a:noAutofit/>
          </a:bodyPr>
          <a:lstStyle/>
          <a:p>
            <a:pPr marL="115888" indent="-1588" defTabSz="334963">
              <a:spcAft>
                <a:spcPts val="1200"/>
              </a:spcAft>
            </a:pPr>
            <a:r>
              <a:rPr lang="en-US" sz="2000" b="1" dirty="0" smtClean="0">
                <a:solidFill>
                  <a:srgbClr val="1F497D"/>
                </a:solidFill>
                <a:latin typeface="Arial"/>
                <a:cs typeface="Arial"/>
              </a:rPr>
              <a:t>Year of Establishment: </a:t>
            </a:r>
            <a:r>
              <a:rPr lang="en-US" sz="2000" dirty="0" smtClean="0">
                <a:solidFill>
                  <a:srgbClr val="1F497D"/>
                </a:solidFill>
                <a:latin typeface="Arial"/>
                <a:cs typeface="Arial"/>
              </a:rPr>
              <a:t>1991</a:t>
            </a:r>
          </a:p>
          <a:p>
            <a:pPr marL="115888" indent="-1588" defTabSz="334963">
              <a:spcAft>
                <a:spcPts val="1200"/>
              </a:spcAft>
            </a:pPr>
            <a:r>
              <a:rPr lang="en-US" sz="2000" b="1" dirty="0" smtClean="0">
                <a:solidFill>
                  <a:srgbClr val="1F497D"/>
                </a:solidFill>
                <a:latin typeface="Arial"/>
                <a:cs typeface="Arial"/>
              </a:rPr>
              <a:t>Geographic Focus: </a:t>
            </a:r>
            <a:r>
              <a:rPr lang="en-US" sz="2000" dirty="0" smtClean="0">
                <a:solidFill>
                  <a:srgbClr val="1F497D"/>
                </a:solidFill>
                <a:latin typeface="Arial"/>
                <a:cs typeface="Arial"/>
              </a:rPr>
              <a:t>E Shan State, Chin </a:t>
            </a:r>
            <a:r>
              <a:rPr lang="en-US" sz="2000" dirty="0" smtClean="0">
                <a:solidFill>
                  <a:srgbClr val="1F497D"/>
                </a:solidFill>
                <a:latin typeface="Arial"/>
                <a:cs typeface="Arial"/>
              </a:rPr>
              <a:t>State, </a:t>
            </a:r>
            <a:r>
              <a:rPr lang="en-US" sz="2000" dirty="0" err="1" smtClean="0">
                <a:solidFill>
                  <a:srgbClr val="1F497D"/>
                </a:solidFill>
                <a:latin typeface="Arial"/>
                <a:cs typeface="Arial"/>
              </a:rPr>
              <a:t>Kachin</a:t>
            </a:r>
            <a:r>
              <a:rPr lang="en-US" sz="2000" dirty="0" smtClean="0">
                <a:solidFill>
                  <a:srgbClr val="1F497D"/>
                </a:solidFill>
                <a:latin typeface="Arial"/>
                <a:cs typeface="Arial"/>
              </a:rPr>
              <a:t> </a:t>
            </a:r>
            <a:r>
              <a:rPr lang="en-US" sz="2000" dirty="0" smtClean="0">
                <a:solidFill>
                  <a:srgbClr val="1F497D"/>
                </a:solidFill>
                <a:latin typeface="Arial"/>
                <a:cs typeface="Arial"/>
              </a:rPr>
              <a:t>State </a:t>
            </a:r>
            <a:endParaRPr lang="en-US" sz="2000" dirty="0" smtClean="0">
              <a:solidFill>
                <a:srgbClr val="1F497D"/>
              </a:solidFill>
              <a:latin typeface="Arial"/>
              <a:cs typeface="Arial"/>
            </a:endParaRPr>
          </a:p>
          <a:p>
            <a:pPr marL="115888" indent="11113" defTabSz="334963">
              <a:spcAft>
                <a:spcPts val="1200"/>
              </a:spcAft>
            </a:pPr>
            <a:r>
              <a:rPr lang="en-US" sz="2000" b="1" dirty="0" smtClean="0">
                <a:solidFill>
                  <a:srgbClr val="1F497D"/>
                </a:solidFill>
                <a:latin typeface="Arial"/>
                <a:cs typeface="Arial"/>
              </a:rPr>
              <a:t>Background: </a:t>
            </a:r>
            <a:r>
              <a:rPr lang="en-US" sz="2000" dirty="0" smtClean="0">
                <a:solidFill>
                  <a:srgbClr val="1F497D"/>
                </a:solidFill>
                <a:latin typeface="Arial"/>
                <a:cs typeface="Arial"/>
              </a:rPr>
              <a:t>Small-scale hydropower developer and operator, mini-grid developer, operator and contractor for hydropower.</a:t>
            </a:r>
          </a:p>
          <a:p>
            <a:pPr marL="114300">
              <a:spcAft>
                <a:spcPts val="1200"/>
              </a:spcAft>
            </a:pPr>
            <a:r>
              <a:rPr lang="en-US" sz="2000" b="1" dirty="0" smtClean="0">
                <a:solidFill>
                  <a:srgbClr val="1F497D"/>
                </a:solidFill>
                <a:latin typeface="Arial"/>
                <a:cs typeface="Arial"/>
              </a:rPr>
              <a:t>Track-record: </a:t>
            </a:r>
            <a:r>
              <a:rPr lang="en-US" sz="2000" dirty="0" smtClean="0">
                <a:solidFill>
                  <a:srgbClr val="1F497D"/>
                </a:solidFill>
                <a:latin typeface="Arial"/>
                <a:cs typeface="Arial"/>
              </a:rPr>
              <a:t>100+ pico hydro (&lt;5kW) plants (including cascading plants); 10 micro-hydro plants (&lt;100kW); and 6 projects, 250kW – 1000 kW. Mostly all functioning. Central grid has not reached any of our projects.</a:t>
            </a:r>
          </a:p>
          <a:p>
            <a:pPr marL="114300">
              <a:spcAft>
                <a:spcPts val="1200"/>
              </a:spcAft>
            </a:pPr>
            <a:r>
              <a:rPr lang="en-US" sz="2000" b="1" dirty="0" smtClean="0">
                <a:solidFill>
                  <a:srgbClr val="1F497D"/>
                </a:solidFill>
                <a:latin typeface="Arial"/>
                <a:cs typeface="Arial"/>
              </a:rPr>
              <a:t>Business Model: </a:t>
            </a:r>
            <a:r>
              <a:rPr lang="en-US" sz="2000" dirty="0" smtClean="0">
                <a:solidFill>
                  <a:srgbClr val="1F497D"/>
                </a:solidFill>
                <a:latin typeface="Arial"/>
                <a:cs typeface="Arial"/>
              </a:rPr>
              <a:t>Current focus on electrifying off-grid areas in Eastern Shan State near Kyaing Tong. Long-term aim of becoming leading hydropower developer and IPP in Eastern Shan State. </a:t>
            </a:r>
            <a:endParaRPr lang="en-US" sz="2000" b="1" dirty="0" smtClean="0">
              <a:solidFill>
                <a:srgbClr val="1F497D"/>
              </a:solidFill>
              <a:latin typeface="Arial"/>
              <a:cs typeface="Arial"/>
            </a:endParaRPr>
          </a:p>
        </p:txBody>
      </p:sp>
      <p:sp>
        <p:nvSpPr>
          <p:cNvPr id="2" name="Rectangle 1"/>
          <p:cNvSpPr/>
          <p:nvPr/>
        </p:nvSpPr>
        <p:spPr>
          <a:xfrm>
            <a:off x="304800" y="807135"/>
            <a:ext cx="8572500" cy="369332"/>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wrap="square">
            <a:spAutoFit/>
          </a:bodyPr>
          <a:lstStyle/>
          <a:p>
            <a:pPr lvl="0" algn="ctr" defTabSz="914400" fontAlgn="base">
              <a:spcBef>
                <a:spcPct val="0"/>
              </a:spcBef>
              <a:spcAft>
                <a:spcPct val="0"/>
              </a:spcAft>
            </a:pPr>
            <a:r>
              <a:rPr lang="en-US" b="1" dirty="0">
                <a:solidFill>
                  <a:srgbClr val="0000FF"/>
                </a:solidFill>
                <a:latin typeface="Arial"/>
                <a:ea typeface="Times New Roman" pitchFamily="-112" charset="0"/>
                <a:cs typeface="Arial"/>
              </a:rPr>
              <a:t>KYI THIEN FAMILY CO. &amp; KYAING TONG ENERGY CO., LTD.</a:t>
            </a:r>
          </a:p>
        </p:txBody>
      </p:sp>
    </p:spTree>
    <p:extLst>
      <p:ext uri="{BB962C8B-B14F-4D97-AF65-F5344CB8AC3E}">
        <p14:creationId xmlns:p14="http://schemas.microsoft.com/office/powerpoint/2010/main" val="315557226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pic>
        <p:nvPicPr>
          <p:cNvPr id="13" name="Picture 12" descr="IMG_5703.jpg"/>
          <p:cNvPicPr>
            <a:picLocks noChangeAspect="1"/>
          </p:cNvPicPr>
          <p:nvPr/>
        </p:nvPicPr>
        <p:blipFill rotWithShape="1">
          <a:blip r:embed="rId3">
            <a:alphaModFix/>
          </a:blip>
          <a:srcRect t="11733" b="6097"/>
          <a:stretch/>
        </p:blipFill>
        <p:spPr>
          <a:xfrm>
            <a:off x="555644" y="1412569"/>
            <a:ext cx="4089056"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Content Placeholder 6" descr="P1220407.JPG"/>
          <p:cNvPicPr>
            <a:picLocks noGrp="1" noChangeAspect="1"/>
          </p:cNvPicPr>
          <p:nvPr>
            <p:ph sz="quarter" idx="4294967295"/>
          </p:nvPr>
        </p:nvPicPr>
        <p:blipFill>
          <a:blip r:embed="rId4" cstate="print">
            <a:alphaModFix/>
          </a:blip>
          <a:stretch>
            <a:fillRect/>
          </a:stretch>
        </p:blipFill>
        <p:spPr>
          <a:xfrm>
            <a:off x="4559824" y="1412569"/>
            <a:ext cx="4090225"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Content Placeholder 6" descr="IMG_20150603_094548.jpg"/>
          <p:cNvPicPr>
            <a:picLocks noGrp="1" noChangeAspect="1"/>
          </p:cNvPicPr>
          <p:nvPr>
            <p:ph sz="quarter" idx="4294967295"/>
          </p:nvPr>
        </p:nvPicPr>
        <p:blipFill>
          <a:blip r:embed="rId5" cstate="print">
            <a:alphaModFix/>
          </a:blip>
          <a:stretch>
            <a:fillRect/>
          </a:stretch>
        </p:blipFill>
        <p:spPr>
          <a:xfrm>
            <a:off x="4559824" y="3932569"/>
            <a:ext cx="4090225"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Content Placeholder 6" descr="DSC_3235.JPG"/>
          <p:cNvPicPr>
            <a:picLocks noGrp="1" noChangeAspect="1"/>
          </p:cNvPicPr>
          <p:nvPr>
            <p:ph sz="quarter" idx="4294967295"/>
          </p:nvPr>
        </p:nvPicPr>
        <p:blipFill rotWithShape="1">
          <a:blip r:embed="rId6" cstate="print">
            <a:alphaModFix/>
          </a:blip>
          <a:srcRect b="5950"/>
          <a:stretch/>
        </p:blipFill>
        <p:spPr>
          <a:xfrm>
            <a:off x="555644" y="3932569"/>
            <a:ext cx="4004180"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latin typeface="Arial"/>
                <a:ea typeface="Times New Roman" pitchFamily="-112" charset="0"/>
                <a:cs typeface="Arial"/>
              </a:rPr>
              <a:t>MEMBERS’ PROFILES AND ACTIVITIES</a:t>
            </a:r>
            <a:endParaRPr kumimoji="0" lang="en-US" sz="2400" b="1" u="none" strike="noStrike" cap="none" normalizeH="0" baseline="0" dirty="0">
              <a:ln>
                <a:noFill/>
              </a:ln>
              <a:solidFill>
                <a:srgbClr val="FFFFFF"/>
              </a:solidFill>
              <a:effectLst/>
              <a:latin typeface="Arial"/>
              <a:ea typeface="Times New Roman" pitchFamily="-112" charset="0"/>
              <a:cs typeface="Arial"/>
            </a:endParaRPr>
          </a:p>
        </p:txBody>
      </p:sp>
      <p:sp>
        <p:nvSpPr>
          <p:cNvPr id="10" name="Rectangle 9"/>
          <p:cNvSpPr/>
          <p:nvPr/>
        </p:nvSpPr>
        <p:spPr>
          <a:xfrm>
            <a:off x="304800" y="807135"/>
            <a:ext cx="8572500" cy="369332"/>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wrap="square">
            <a:spAutoFit/>
          </a:bodyPr>
          <a:lstStyle/>
          <a:p>
            <a:pPr lvl="0" algn="ctr" defTabSz="914400" fontAlgn="base">
              <a:spcBef>
                <a:spcPct val="0"/>
              </a:spcBef>
              <a:spcAft>
                <a:spcPct val="0"/>
              </a:spcAft>
            </a:pPr>
            <a:r>
              <a:rPr lang="en-US" b="1" dirty="0">
                <a:solidFill>
                  <a:srgbClr val="0000FF"/>
                </a:solidFill>
                <a:latin typeface="Arial"/>
                <a:ea typeface="Times New Roman" pitchFamily="-112" charset="0"/>
                <a:cs typeface="Arial"/>
              </a:rPr>
              <a:t>KYI THIEN FAMILY CO. &amp; KYAING TONG ENERGY CO., LTD.</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sp>
        <p:nvSpPr>
          <p:cNvPr id="13" name="TextBox 12"/>
          <p:cNvSpPr txBox="1"/>
          <p:nvPr/>
        </p:nvSpPr>
        <p:spPr>
          <a:xfrm>
            <a:off x="457201" y="1409783"/>
            <a:ext cx="8279998" cy="5039999"/>
          </a:xfrm>
          <a:prstGeom prst="rect">
            <a:avLst/>
          </a:prstGeom>
          <a:noFill/>
          <a:ln>
            <a:solidFill>
              <a:schemeClr val="tx2"/>
            </a:solidFill>
          </a:ln>
        </p:spPr>
        <p:txBody>
          <a:bodyPr wrap="square" rtlCol="0">
            <a:noAutofit/>
          </a:bodyPr>
          <a:lstStyle/>
          <a:p>
            <a:pPr marL="115888" indent="-1588" defTabSz="334963">
              <a:spcAft>
                <a:spcPts val="1200"/>
              </a:spcAft>
            </a:pPr>
            <a:r>
              <a:rPr lang="en-US" sz="2000" b="1" dirty="0" smtClean="0">
                <a:solidFill>
                  <a:srgbClr val="1F497D"/>
                </a:solidFill>
                <a:latin typeface="Arial"/>
                <a:cs typeface="Arial"/>
              </a:rPr>
              <a:t>Year of Establishment: </a:t>
            </a:r>
            <a:r>
              <a:rPr lang="en-US" sz="2000" dirty="0" smtClean="0">
                <a:solidFill>
                  <a:srgbClr val="1F497D"/>
                </a:solidFill>
                <a:latin typeface="Arial"/>
                <a:cs typeface="Arial"/>
              </a:rPr>
              <a:t>2000</a:t>
            </a:r>
          </a:p>
          <a:p>
            <a:pPr marL="115888" indent="-1588" defTabSz="334963">
              <a:spcAft>
                <a:spcPts val="1200"/>
              </a:spcAft>
            </a:pPr>
            <a:r>
              <a:rPr lang="en-US" sz="2000" b="1" dirty="0" smtClean="0">
                <a:solidFill>
                  <a:srgbClr val="1F497D"/>
                </a:solidFill>
                <a:latin typeface="Arial"/>
                <a:cs typeface="Arial"/>
              </a:rPr>
              <a:t>Geographic Focus: </a:t>
            </a:r>
            <a:r>
              <a:rPr lang="en-US" sz="2000" dirty="0" smtClean="0">
                <a:solidFill>
                  <a:srgbClr val="1F497D"/>
                </a:solidFill>
                <a:latin typeface="Arial"/>
                <a:cs typeface="Arial"/>
              </a:rPr>
              <a:t>N. Shan State, S. Shan State, </a:t>
            </a:r>
            <a:r>
              <a:rPr lang="en-US" sz="2000" dirty="0" err="1" smtClean="0">
                <a:solidFill>
                  <a:srgbClr val="1F497D"/>
                </a:solidFill>
                <a:latin typeface="Arial"/>
                <a:cs typeface="Arial"/>
              </a:rPr>
              <a:t>Kayin</a:t>
            </a:r>
            <a:r>
              <a:rPr lang="en-US" sz="2000" dirty="0" smtClean="0">
                <a:solidFill>
                  <a:srgbClr val="1F497D"/>
                </a:solidFill>
                <a:latin typeface="Arial"/>
                <a:cs typeface="Arial"/>
              </a:rPr>
              <a:t> </a:t>
            </a:r>
            <a:r>
              <a:rPr lang="en-US" sz="2000" dirty="0" smtClean="0">
                <a:solidFill>
                  <a:srgbClr val="1F497D"/>
                </a:solidFill>
                <a:latin typeface="Arial"/>
                <a:cs typeface="Arial"/>
              </a:rPr>
              <a:t>State</a:t>
            </a:r>
            <a:endParaRPr lang="en-US" sz="2000" dirty="0" smtClean="0">
              <a:solidFill>
                <a:srgbClr val="1F497D"/>
              </a:solidFill>
              <a:latin typeface="Arial"/>
              <a:cs typeface="Arial"/>
            </a:endParaRPr>
          </a:p>
          <a:p>
            <a:pPr marL="115888" indent="-1588" defTabSz="334963">
              <a:spcAft>
                <a:spcPts val="1200"/>
              </a:spcAft>
            </a:pPr>
            <a:r>
              <a:rPr lang="en-US" sz="2000" b="1" dirty="0" smtClean="0">
                <a:solidFill>
                  <a:srgbClr val="1F497D"/>
                </a:solidFill>
                <a:latin typeface="Arial"/>
                <a:cs typeface="Arial"/>
              </a:rPr>
              <a:t>Background: </a:t>
            </a:r>
            <a:r>
              <a:rPr lang="en-US" sz="2000" dirty="0" smtClean="0">
                <a:solidFill>
                  <a:srgbClr val="1F497D"/>
                </a:solidFill>
                <a:latin typeface="Arial"/>
                <a:cs typeface="Arial"/>
              </a:rPr>
              <a:t>Small-scale hydropower developer and operator; turbine fabrication and repair; machine repair and servicing for other sectors (agriculture, SMEs, manufacturing, etc.)</a:t>
            </a:r>
          </a:p>
          <a:p>
            <a:pPr marL="115888" indent="-1588"/>
            <a:r>
              <a:rPr lang="en-US" sz="2000" b="1" dirty="0" smtClean="0">
                <a:solidFill>
                  <a:srgbClr val="1F497D"/>
                </a:solidFill>
                <a:latin typeface="Arial"/>
                <a:cs typeface="Arial"/>
              </a:rPr>
              <a:t>Track-record: </a:t>
            </a:r>
            <a:r>
              <a:rPr lang="en-US" sz="2000" dirty="0" smtClean="0">
                <a:solidFill>
                  <a:srgbClr val="1F497D"/>
                </a:solidFill>
                <a:latin typeface="Arial"/>
                <a:cs typeface="Arial"/>
              </a:rPr>
              <a:t>34 pico-hydro plants (&lt;5kW), 110 micro-hydro plants (&lt;100kw) and 4 mini hydro plants (&lt;1MW), 80 percent of which are still in operation, and 15.5 percent of which now have grid connections. </a:t>
            </a:r>
          </a:p>
          <a:p>
            <a:pPr marL="115888" indent="-1588"/>
            <a:endParaRPr lang="en-US" sz="2000" dirty="0" smtClean="0">
              <a:solidFill>
                <a:srgbClr val="1F497D"/>
              </a:solidFill>
              <a:latin typeface="Arial"/>
              <a:cs typeface="Arial"/>
            </a:endParaRPr>
          </a:p>
          <a:p>
            <a:pPr marL="107950" indent="6350">
              <a:buNone/>
              <a:tabLst>
                <a:tab pos="292100" algn="l"/>
              </a:tabLst>
            </a:pPr>
            <a:r>
              <a:rPr lang="en-US" sz="2000" b="1" dirty="0" smtClean="0">
                <a:solidFill>
                  <a:srgbClr val="1F497D"/>
                </a:solidFill>
                <a:latin typeface="Arial"/>
                <a:cs typeface="Arial"/>
              </a:rPr>
              <a:t>Business Model: </a:t>
            </a:r>
            <a:r>
              <a:rPr lang="en-US" sz="2000" dirty="0" smtClean="0">
                <a:solidFill>
                  <a:srgbClr val="1F497D"/>
                </a:solidFill>
                <a:latin typeface="Arial"/>
                <a:cs typeface="Arial"/>
              </a:rPr>
              <a:t>Current focus on project development; production of small-scale turbines, transformers. Longer-term focus on develop Greenfield hydropower stations, upgrading existing portfolio of small-scale hydropower stations; sell electricity to the grid.</a:t>
            </a:r>
          </a:p>
        </p:txBody>
      </p:sp>
      <p:sp>
        <p:nvSpPr>
          <p:cNvPr id="8" name="Rectangle 7"/>
          <p:cNvSpPr/>
          <p:nvPr/>
        </p:nvSpPr>
        <p:spPr>
          <a:xfrm>
            <a:off x="304800" y="807135"/>
            <a:ext cx="8572500" cy="369332"/>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wrap="square">
            <a:spAutoFit/>
          </a:bodyPr>
          <a:lstStyle/>
          <a:p>
            <a:pPr lvl="0" algn="ctr" defTabSz="914400" fontAlgn="base">
              <a:spcBef>
                <a:spcPct val="0"/>
              </a:spcBef>
              <a:spcAft>
                <a:spcPct val="0"/>
              </a:spcAft>
            </a:pPr>
            <a:r>
              <a:rPr lang="en-US" b="1" dirty="0" smtClean="0">
                <a:solidFill>
                  <a:srgbClr val="0000FF"/>
                </a:solidFill>
                <a:latin typeface="Arial"/>
                <a:ea typeface="Times New Roman" pitchFamily="-112" charset="0"/>
                <a:cs typeface="Arial"/>
              </a:rPr>
              <a:t>SAI HTUN HLA AND BROTHERS HYDROPOWER ENTERPRISE</a:t>
            </a:r>
            <a:endParaRPr lang="en-US" b="1" dirty="0">
              <a:solidFill>
                <a:srgbClr val="0000FF"/>
              </a:solidFill>
              <a:latin typeface="Arial"/>
              <a:ea typeface="Times New Roman" pitchFamily="-112" charset="0"/>
              <a:cs typeface="Arial"/>
            </a:endParaRPr>
          </a:p>
        </p:txBody>
      </p:sp>
      <p:sp>
        <p:nvSpPr>
          <p:cNvPr id="9"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latin typeface="Arial"/>
                <a:ea typeface="Times New Roman" pitchFamily="-112" charset="0"/>
                <a:cs typeface="Arial"/>
              </a:rPr>
              <a:t>MEMBERS’ PROFILES AND ACTIVITIES</a:t>
            </a:r>
            <a:endParaRPr kumimoji="0" lang="en-US" sz="2400" b="1" u="none" strike="noStrike" cap="none" normalizeH="0" baseline="0" dirty="0">
              <a:ln>
                <a:noFill/>
              </a:ln>
              <a:solidFill>
                <a:srgbClr val="FFFFFF"/>
              </a:solidFill>
              <a:effectLst/>
              <a:latin typeface="Arial"/>
              <a:ea typeface="Times New Roman" pitchFamily="-112" charset="0"/>
              <a:cs typeface="Arial"/>
            </a:endParaRPr>
          </a:p>
        </p:txBody>
      </p:sp>
    </p:spTree>
    <p:extLst>
      <p:ext uri="{BB962C8B-B14F-4D97-AF65-F5344CB8AC3E}">
        <p14:creationId xmlns:p14="http://schemas.microsoft.com/office/powerpoint/2010/main" val="356456477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0002.bmp"/>
          <p:cNvPicPr>
            <a:picLocks noChangeAspect="1"/>
          </p:cNvPicPr>
          <p:nvPr/>
        </p:nvPicPr>
        <p:blipFill rotWithShape="1">
          <a:blip r:embed="rId3">
            <a:extLst>
              <a:ext uri="{28A0092B-C50C-407E-A947-70E740481C1C}">
                <a14:useLocalDpi xmlns:a14="http://schemas.microsoft.com/office/drawing/2010/main" val="0"/>
              </a:ext>
            </a:extLst>
          </a:blip>
          <a:srcRect l="506" r="-1837"/>
          <a:stretch/>
        </p:blipFill>
        <p:spPr>
          <a:xfrm>
            <a:off x="4521201" y="1348195"/>
            <a:ext cx="3831359"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pic>
        <p:nvPicPr>
          <p:cNvPr id="2" name="Picture 1" descr="C360_2015-02-26-08-52-38-301.jpg"/>
          <p:cNvPicPr>
            <a:picLocks noChangeAspect="1"/>
          </p:cNvPicPr>
          <p:nvPr/>
        </p:nvPicPr>
        <p:blipFill rotWithShape="1">
          <a:blip r:embed="rId4">
            <a:extLst>
              <a:ext uri="{28A0092B-C50C-407E-A947-70E740481C1C}">
                <a14:useLocalDpi xmlns:a14="http://schemas.microsoft.com/office/drawing/2010/main" val="0"/>
              </a:ext>
            </a:extLst>
          </a:blip>
          <a:srcRect t="3789" b="8839"/>
          <a:stretch/>
        </p:blipFill>
        <p:spPr>
          <a:xfrm>
            <a:off x="726314" y="1348195"/>
            <a:ext cx="3794887"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IMG_20150620_141700.jpg"/>
          <p:cNvPicPr>
            <a:picLocks noChangeAspect="1"/>
          </p:cNvPicPr>
          <p:nvPr/>
        </p:nvPicPr>
        <p:blipFill rotWithShape="1">
          <a:blip r:embed="rId5">
            <a:extLst>
              <a:ext uri="{28A0092B-C50C-407E-A947-70E740481C1C}">
                <a14:useLocalDpi xmlns:a14="http://schemas.microsoft.com/office/drawing/2010/main" val="0"/>
              </a:ext>
            </a:extLst>
          </a:blip>
          <a:srcRect b="12806"/>
          <a:stretch/>
        </p:blipFill>
        <p:spPr>
          <a:xfrm>
            <a:off x="726313" y="3893595"/>
            <a:ext cx="3853485"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sc0004.bmp"/>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21201" y="3893595"/>
            <a:ext cx="3831359" cy="2520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8"/>
          <p:cNvSpPr/>
          <p:nvPr/>
        </p:nvSpPr>
        <p:spPr>
          <a:xfrm>
            <a:off x="304800" y="807135"/>
            <a:ext cx="8572500" cy="369332"/>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wrap="square">
            <a:spAutoFit/>
          </a:bodyPr>
          <a:lstStyle/>
          <a:p>
            <a:pPr lvl="0" algn="ctr" defTabSz="914400" fontAlgn="base">
              <a:spcBef>
                <a:spcPct val="0"/>
              </a:spcBef>
              <a:spcAft>
                <a:spcPct val="0"/>
              </a:spcAft>
            </a:pPr>
            <a:r>
              <a:rPr lang="en-US" b="1" dirty="0" smtClean="0">
                <a:solidFill>
                  <a:srgbClr val="0000FF"/>
                </a:solidFill>
                <a:latin typeface="Arial"/>
                <a:ea typeface="Times New Roman" pitchFamily="-112" charset="0"/>
                <a:cs typeface="Arial"/>
              </a:rPr>
              <a:t>SAI HTUN HLA AND BROTHERS HYDROPOWER ENTERPRISE</a:t>
            </a:r>
            <a:endParaRPr lang="en-US" b="1" dirty="0">
              <a:solidFill>
                <a:srgbClr val="0000FF"/>
              </a:solidFill>
              <a:latin typeface="Arial"/>
              <a:ea typeface="Times New Roman" pitchFamily="-112" charset="0"/>
              <a:cs typeface="Arial"/>
            </a:endParaRPr>
          </a:p>
        </p:txBody>
      </p:sp>
      <p:sp>
        <p:nvSpPr>
          <p:cNvPr id="10"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latin typeface="Arial"/>
                <a:ea typeface="Times New Roman" pitchFamily="-112" charset="0"/>
                <a:cs typeface="Arial"/>
              </a:rPr>
              <a:t>MEMBERS’ PROFILES AND ACTIVITIES</a:t>
            </a:r>
            <a:endParaRPr kumimoji="0" lang="en-US" sz="2400" b="1" u="none" strike="noStrike" cap="none" normalizeH="0" baseline="0" dirty="0">
              <a:ln>
                <a:noFill/>
              </a:ln>
              <a:solidFill>
                <a:srgbClr val="FFFFFF"/>
              </a:solidFill>
              <a:effectLst/>
              <a:latin typeface="Arial"/>
              <a:ea typeface="Times New Roman" pitchFamily="-112" charset="0"/>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0" y="6569665"/>
            <a:ext cx="9144000" cy="288335"/>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a:ln>
                <a:noFill/>
              </a:ln>
              <a:solidFill>
                <a:schemeClr val="bg1"/>
              </a:solidFill>
              <a:effectLst/>
              <a:latin typeface="Times" pitchFamily="-112" charset="0"/>
              <a:ea typeface="Times New Roman" pitchFamily="-112" charset="0"/>
            </a:endParaRPr>
          </a:p>
        </p:txBody>
      </p:sp>
      <p:sp>
        <p:nvSpPr>
          <p:cNvPr id="4" name="TextBox 3"/>
          <p:cNvSpPr txBox="1"/>
          <p:nvPr/>
        </p:nvSpPr>
        <p:spPr>
          <a:xfrm>
            <a:off x="381000" y="1371600"/>
            <a:ext cx="8356600" cy="4927600"/>
          </a:xfrm>
          <a:prstGeom prst="rect">
            <a:avLst/>
          </a:prstGeom>
          <a:noFill/>
          <a:ln>
            <a:solidFill>
              <a:schemeClr val="tx2"/>
            </a:solidFill>
          </a:ln>
        </p:spPr>
        <p:txBody>
          <a:bodyPr wrap="square" rtlCol="0">
            <a:noAutofit/>
          </a:bodyPr>
          <a:lstStyle/>
          <a:p>
            <a:pPr marL="115888" indent="-1588" defTabSz="334963">
              <a:spcAft>
                <a:spcPts val="1200"/>
              </a:spcAft>
            </a:pPr>
            <a:r>
              <a:rPr lang="en-US" sz="2000" b="1" dirty="0" smtClean="0">
                <a:solidFill>
                  <a:srgbClr val="1F497D"/>
                </a:solidFill>
                <a:latin typeface="Arial"/>
                <a:cs typeface="Arial"/>
              </a:rPr>
              <a:t>Year of Establishment: </a:t>
            </a:r>
            <a:r>
              <a:rPr lang="en-US" sz="2000" dirty="0" smtClean="0">
                <a:solidFill>
                  <a:srgbClr val="1F497D"/>
                </a:solidFill>
                <a:latin typeface="Arial"/>
                <a:cs typeface="Arial"/>
              </a:rPr>
              <a:t>2004</a:t>
            </a:r>
          </a:p>
          <a:p>
            <a:pPr marL="115888" indent="-1588" defTabSz="334963">
              <a:spcAft>
                <a:spcPts val="1200"/>
              </a:spcAft>
            </a:pPr>
            <a:r>
              <a:rPr lang="en-US" sz="2000" b="1" dirty="0" smtClean="0">
                <a:solidFill>
                  <a:srgbClr val="1F497D"/>
                </a:solidFill>
                <a:latin typeface="Arial"/>
                <a:cs typeface="Arial"/>
              </a:rPr>
              <a:t>Geographic Focus: </a:t>
            </a:r>
            <a:r>
              <a:rPr lang="en-US" sz="2000" dirty="0" smtClean="0">
                <a:solidFill>
                  <a:srgbClr val="1F497D"/>
                </a:solidFill>
                <a:latin typeface="Arial"/>
                <a:cs typeface="Arial"/>
              </a:rPr>
              <a:t>S. Shan State</a:t>
            </a:r>
          </a:p>
          <a:p>
            <a:pPr marL="115888" indent="11113" defTabSz="334963">
              <a:spcAft>
                <a:spcPts val="1200"/>
              </a:spcAft>
            </a:pPr>
            <a:r>
              <a:rPr lang="en-US" sz="2000" b="1" dirty="0" smtClean="0">
                <a:solidFill>
                  <a:srgbClr val="1F497D"/>
                </a:solidFill>
                <a:latin typeface="Arial"/>
                <a:cs typeface="Arial"/>
              </a:rPr>
              <a:t>Background: </a:t>
            </a:r>
            <a:r>
              <a:rPr lang="en-US" sz="2000" dirty="0" smtClean="0">
                <a:solidFill>
                  <a:srgbClr val="1F497D"/>
                </a:solidFill>
                <a:latin typeface="Arial"/>
                <a:cs typeface="Arial"/>
              </a:rPr>
              <a:t>Small-scale hydropower developer and operator; machine repair and servicing for other sectors (agriculture, SMEs, manufacturing, etc.)</a:t>
            </a:r>
          </a:p>
          <a:p>
            <a:pPr marL="114300">
              <a:spcAft>
                <a:spcPts val="1200"/>
              </a:spcAft>
            </a:pPr>
            <a:r>
              <a:rPr lang="en-US" sz="2000" b="1" dirty="0" smtClean="0">
                <a:solidFill>
                  <a:srgbClr val="1F497D"/>
                </a:solidFill>
                <a:latin typeface="Arial"/>
                <a:cs typeface="Arial"/>
              </a:rPr>
              <a:t>Track-record: </a:t>
            </a:r>
            <a:r>
              <a:rPr lang="en-US" sz="2000" dirty="0" smtClean="0">
                <a:solidFill>
                  <a:srgbClr val="1F497D"/>
                </a:solidFill>
                <a:latin typeface="Arial"/>
                <a:cs typeface="Arial"/>
              </a:rPr>
              <a:t>4 pico-hydro plants (&lt;5kW) and 13 micro-hydro plants (&lt;100kw), 80 percent of which are still in operation &amp; one have grid connection.</a:t>
            </a:r>
          </a:p>
          <a:p>
            <a:pPr marL="114300">
              <a:spcAft>
                <a:spcPts val="1200"/>
              </a:spcAft>
            </a:pPr>
            <a:r>
              <a:rPr lang="en-US" sz="2000" b="1" dirty="0" smtClean="0">
                <a:solidFill>
                  <a:srgbClr val="1F497D"/>
                </a:solidFill>
                <a:latin typeface="Arial"/>
                <a:cs typeface="Arial"/>
              </a:rPr>
              <a:t>Business Model: </a:t>
            </a:r>
            <a:r>
              <a:rPr lang="en-US" sz="2000" dirty="0" smtClean="0">
                <a:solidFill>
                  <a:srgbClr val="1F497D"/>
                </a:solidFill>
                <a:latin typeface="Arial"/>
                <a:cs typeface="Arial"/>
              </a:rPr>
              <a:t>Current focus on improving fabrication abilities as well as identifying, developing and operating off-grid Greenfield projects. Longer term focus on developing small and medium-scale Greenfield on-grid projects.</a:t>
            </a:r>
            <a:endParaRPr lang="en-US" sz="2000" b="1" dirty="0" smtClean="0">
              <a:solidFill>
                <a:srgbClr val="1F497D"/>
              </a:solidFill>
              <a:latin typeface="Arial"/>
              <a:cs typeface="Arial"/>
            </a:endParaRPr>
          </a:p>
        </p:txBody>
      </p:sp>
      <p:sp>
        <p:nvSpPr>
          <p:cNvPr id="7" name="Rectangle 6"/>
          <p:cNvSpPr/>
          <p:nvPr/>
        </p:nvSpPr>
        <p:spPr>
          <a:xfrm>
            <a:off x="304800" y="807135"/>
            <a:ext cx="8572500" cy="369332"/>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wrap="square">
            <a:spAutoFit/>
          </a:bodyPr>
          <a:lstStyle/>
          <a:p>
            <a:pPr lvl="0" algn="ctr" defTabSz="914400" fontAlgn="base">
              <a:spcBef>
                <a:spcPct val="0"/>
              </a:spcBef>
              <a:spcAft>
                <a:spcPct val="0"/>
              </a:spcAft>
            </a:pPr>
            <a:r>
              <a:rPr lang="en-US" b="1" dirty="0" smtClean="0">
                <a:solidFill>
                  <a:srgbClr val="0000FF"/>
                </a:solidFill>
                <a:latin typeface="Arial"/>
                <a:ea typeface="Times New Roman" pitchFamily="-112" charset="0"/>
                <a:cs typeface="Arial"/>
              </a:rPr>
              <a:t>WIN THEIKDI TURBINE ENTERPRISE</a:t>
            </a:r>
            <a:endParaRPr lang="en-US" b="1" dirty="0">
              <a:solidFill>
                <a:srgbClr val="0000FF"/>
              </a:solidFill>
              <a:latin typeface="Arial"/>
              <a:ea typeface="Times New Roman" pitchFamily="-112" charset="0"/>
              <a:cs typeface="Arial"/>
            </a:endParaRPr>
          </a:p>
        </p:txBody>
      </p:sp>
      <p:sp>
        <p:nvSpPr>
          <p:cNvPr id="8" name="Text Box 2"/>
          <p:cNvSpPr txBox="1">
            <a:spLocks noChangeArrowheads="1"/>
          </p:cNvSpPr>
          <p:nvPr/>
        </p:nvSpPr>
        <p:spPr bwMode="auto">
          <a:xfrm>
            <a:off x="0" y="6501"/>
            <a:ext cx="9144000" cy="675869"/>
          </a:xfrm>
          <a:prstGeom prst="rect">
            <a:avLst/>
          </a:prstGeom>
          <a:solidFill>
            <a:schemeClr val="accent1">
              <a:lumMod val="50000"/>
            </a:schemeClr>
          </a:solidFill>
          <a:ln w="9525">
            <a:noFill/>
            <a:miter lim="800000"/>
            <a:headEnd/>
            <a:tailEnd/>
          </a:ln>
        </p:spPr>
        <p:txBody>
          <a:bodyPr vert="horz" wrap="square" lIns="91440" tIns="91440" rIns="91440" bIns="91440" numCol="1" anchor="ctr" anchorCtr="0" compatLnSpc="1">
            <a:prstTxWarp prst="textNoShape">
              <a:avLst/>
            </a:prstTxWarp>
          </a:bodyPr>
          <a:lstStyle/>
          <a:p>
            <a:pPr lvl="0" algn="ctr" defTabSz="914400" fontAlgn="base">
              <a:spcBef>
                <a:spcPct val="0"/>
              </a:spcBef>
              <a:spcAft>
                <a:spcPct val="0"/>
              </a:spcAft>
            </a:pPr>
            <a:r>
              <a:rPr lang="en-US" sz="2400" b="1" dirty="0" smtClean="0">
                <a:solidFill>
                  <a:srgbClr val="FFFFFF"/>
                </a:solidFill>
                <a:latin typeface="Arial"/>
                <a:ea typeface="Times New Roman" pitchFamily="-112" charset="0"/>
                <a:cs typeface="Arial"/>
              </a:rPr>
              <a:t>MEMBERS’ PROFILES AND ACTIVITIES</a:t>
            </a:r>
            <a:endParaRPr kumimoji="0" lang="en-US" sz="2400" b="1" u="none" strike="noStrike" cap="none" normalizeH="0" baseline="0" dirty="0">
              <a:ln>
                <a:noFill/>
              </a:ln>
              <a:solidFill>
                <a:srgbClr val="FFFFFF"/>
              </a:solidFill>
              <a:effectLst/>
              <a:latin typeface="Arial"/>
              <a:ea typeface="Times New Roman" pitchFamily="-112" charset="0"/>
              <a:cs typeface="Arial"/>
            </a:endParaRPr>
          </a:p>
        </p:txBody>
      </p:sp>
    </p:spTree>
    <p:extLst>
      <p:ext uri="{BB962C8B-B14F-4D97-AF65-F5344CB8AC3E}">
        <p14:creationId xmlns:p14="http://schemas.microsoft.com/office/powerpoint/2010/main" val="312502713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12742</TotalTime>
  <Words>1261</Words>
  <Application>Microsoft Macintosh PowerPoint</Application>
  <PresentationFormat>On-screen Show (4:3)</PresentationFormat>
  <Paragraphs>190</Paragraphs>
  <Slides>18</Slides>
  <Notes>16</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Micro Hydro and Decentralized Renewable Energy for Myanmar: Practice-to-Policy Dialogue,  Applying Lessons from Indonesia, Nepal, and Sri Lanka; held in November 2014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 Spolum</dc:creator>
  <cp:lastModifiedBy>Zaw Min</cp:lastModifiedBy>
  <cp:revision>202</cp:revision>
  <cp:lastPrinted>2014-09-18T15:35:11Z</cp:lastPrinted>
  <dcterms:created xsi:type="dcterms:W3CDTF">2015-07-19T07:10:25Z</dcterms:created>
  <dcterms:modified xsi:type="dcterms:W3CDTF">2015-07-30T01:26:29Z</dcterms:modified>
</cp:coreProperties>
</file>